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3" r:id="rId4"/>
  </p:sldMasterIdLst>
  <p:notesMasterIdLst>
    <p:notesMasterId r:id="rId48"/>
  </p:notesMasterIdLst>
  <p:handoutMasterIdLst>
    <p:handoutMasterId r:id="rId49"/>
  </p:handoutMasterIdLst>
  <p:sldIdLst>
    <p:sldId id="257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8" r:id="rId19"/>
    <p:sldId id="349" r:id="rId20"/>
    <p:sldId id="350" r:id="rId21"/>
    <p:sldId id="352" r:id="rId22"/>
    <p:sldId id="353" r:id="rId23"/>
    <p:sldId id="354" r:id="rId24"/>
    <p:sldId id="355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7" r:id="rId35"/>
    <p:sldId id="368" r:id="rId36"/>
    <p:sldId id="366" r:id="rId37"/>
    <p:sldId id="369" r:id="rId38"/>
    <p:sldId id="370" r:id="rId39"/>
    <p:sldId id="371" r:id="rId40"/>
    <p:sldId id="372" r:id="rId41"/>
    <p:sldId id="373" r:id="rId42"/>
    <p:sldId id="375" r:id="rId43"/>
    <p:sldId id="376" r:id="rId44"/>
    <p:sldId id="377" r:id="rId45"/>
    <p:sldId id="374" r:id="rId46"/>
    <p:sldId id="378" r:id="rId4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A599A"/>
    <a:srgbClr val="FF00FF"/>
    <a:srgbClr val="2C9766"/>
    <a:srgbClr val="FEDA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900" y="-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538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EE1BEDA-5174-43C0-BE5C-0BEBFC4A0B27}" type="datetime1">
              <a:rPr lang="pt-BR" smtClean="0"/>
              <a:pPr algn="r" rtl="0"/>
              <a:t>17/08/2017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1D4BBD30-7E32-4C24-9F69-465B057FCE19}" type="datetime1">
              <a:rPr lang="pt-BR" smtClean="0"/>
              <a:pPr algn="r"/>
              <a:t>17/08/2017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103081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9734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7881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sp>
        <p:nvSpPr>
          <p:cNvPr id="13" name="Espaço Reservado para Imagem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sp>
        <p:nvSpPr>
          <p:cNvPr id="14" name="Espaço Reservado para Imagem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2514600"/>
            <a:ext cx="10515600" cy="27432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5257800"/>
            <a:ext cx="1051560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1814" y="1714498"/>
            <a:ext cx="3506788" cy="2880360"/>
          </a:xfrm>
        </p:spPr>
        <p:txBody>
          <a:bodyPr rtlCol="0" anchor="b">
            <a:normAutofit/>
          </a:bodyPr>
          <a:lstStyle>
            <a:lvl1pPr algn="l" rtl="0">
              <a:defRPr sz="3000"/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355" y="457200"/>
            <a:ext cx="7242111" cy="5715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51814" y="4590288"/>
            <a:ext cx="3514564" cy="1581912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23A4FB-ED3A-48C9-90AB-D14C957C6DA1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rtlCol="0" anchor="b">
            <a:normAutofit/>
          </a:bodyPr>
          <a:lstStyle>
            <a:lvl1pPr algn="l" rtl="0"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4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8083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489625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3563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D45C-5381-4D06-8DA4-68FEDB9B26EB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98387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1974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28416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FB-ED3A-48C9-90AB-D14C957C6DA1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47346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1710547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73302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660" r:id="rId12"/>
    <p:sldLayoutId id="2147483651" r:id="rId13"/>
    <p:sldLayoutId id="2147483656" r:id="rId14"/>
    <p:sldLayoutId id="2147483657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www.google.com.br/url?sa=i&amp;rct=j&amp;q=&amp;esrc=s&amp;source=images&amp;cd=&amp;cad=rja&amp;uact=8&amp;ved=0ahUKEwjHmZiSpeHMAhWJiZAKHWrrBXUQjRwIBw&amp;url=http://tdeduc.zip.net/arch2012-07-15_2012-07-21.html&amp;bvm=bv.122129774,d.Y2I&amp;psig=AFQjCNFNhkZrRadbUyA_cLyCFmsbgfb4LQ&amp;ust=1463580696196342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470"/>
          <a:stretch/>
        </p:blipFill>
        <p:spPr>
          <a:xfrm>
            <a:off x="43542" y="58056"/>
            <a:ext cx="2942899" cy="158110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9967528" y="29027"/>
            <a:ext cx="2224472" cy="181428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6609736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86440" y="69100"/>
            <a:ext cx="68143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4000" b="1" dirty="0">
                <a:latin typeface="Century Gothic" panose="020B0502020202020204" pitchFamily="34" charset="0"/>
              </a:rPr>
            </a:br>
            <a:r>
              <a:rPr lang="pt-BR" sz="4000" dirty="0" smtClean="0">
                <a:latin typeface="Century Gothic" panose="020B0502020202020204" pitchFamily="34" charset="0"/>
              </a:rPr>
              <a:t>Vigilância </a:t>
            </a:r>
            <a:r>
              <a:rPr lang="pt-BR" sz="4000" dirty="0">
                <a:latin typeface="Century Gothic" panose="020B0502020202020204" pitchFamily="34" charset="0"/>
              </a:rPr>
              <a:t>e </a:t>
            </a:r>
            <a:r>
              <a:rPr lang="pt-BR" sz="4000" dirty="0" err="1">
                <a:latin typeface="Century Gothic" panose="020B0502020202020204" pitchFamily="34" charset="0"/>
              </a:rPr>
              <a:t>screening</a:t>
            </a:r>
            <a:endParaRPr lang="pt-BR" sz="4000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76" y="2872325"/>
            <a:ext cx="5410042" cy="3592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grpSp>
        <p:nvGrpSpPr>
          <p:cNvPr id="12" name="Grupo 40"/>
          <p:cNvGrpSpPr>
            <a:grpSpLocks/>
          </p:cNvGrpSpPr>
          <p:nvPr/>
        </p:nvGrpSpPr>
        <p:grpSpPr bwMode="auto">
          <a:xfrm>
            <a:off x="1799774" y="575796"/>
            <a:ext cx="8753475" cy="6057900"/>
            <a:chOff x="187891" y="219998"/>
            <a:chExt cx="8753256" cy="6057962"/>
          </a:xfrm>
        </p:grpSpPr>
        <p:sp>
          <p:nvSpPr>
            <p:cNvPr id="13" name="CaixaDeTexto 2"/>
            <p:cNvSpPr txBox="1">
              <a:spLocks noChangeArrowheads="1"/>
            </p:cNvSpPr>
            <p:nvPr/>
          </p:nvSpPr>
          <p:spPr bwMode="auto">
            <a:xfrm>
              <a:off x="323528" y="219998"/>
              <a:ext cx="2376264" cy="338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dirty="0">
                  <a:latin typeface="Century Gothic" panose="020B0502020202020204" pitchFamily="34" charset="0"/>
                </a:rPr>
                <a:t>Consultas de Rotina</a:t>
              </a:r>
            </a:p>
          </p:txBody>
        </p:sp>
        <p:grpSp>
          <p:nvGrpSpPr>
            <p:cNvPr id="16" name="Grupo 7"/>
            <p:cNvGrpSpPr>
              <a:grpSpLocks/>
            </p:cNvGrpSpPr>
            <p:nvPr/>
          </p:nvGrpSpPr>
          <p:grpSpPr bwMode="auto">
            <a:xfrm>
              <a:off x="415633" y="977770"/>
              <a:ext cx="2124236" cy="792088"/>
              <a:chOff x="415633" y="1409347"/>
              <a:chExt cx="2124236" cy="792088"/>
            </a:xfrm>
          </p:grpSpPr>
          <p:sp>
            <p:nvSpPr>
              <p:cNvPr id="44" name="Retângulo 43"/>
              <p:cNvSpPr/>
              <p:nvPr/>
            </p:nvSpPr>
            <p:spPr>
              <a:xfrm>
                <a:off x="414898" y="1408820"/>
                <a:ext cx="2125609" cy="79217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5" name="CaixaDeTexto 4"/>
              <p:cNvSpPr txBox="1">
                <a:spLocks noChangeArrowheads="1"/>
              </p:cNvSpPr>
              <p:nvPr/>
            </p:nvSpPr>
            <p:spPr bwMode="auto">
              <a:xfrm>
                <a:off x="467544" y="1556792"/>
                <a:ext cx="19442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2400">
                    <a:latin typeface="Gill Sans MT" pitchFamily="34" charset="0"/>
                  </a:rPr>
                  <a:t>VIGILÂNCIA</a:t>
                </a:r>
              </a:p>
            </p:txBody>
          </p:sp>
        </p:grpSp>
        <p:grpSp>
          <p:nvGrpSpPr>
            <p:cNvPr id="17" name="Grupo 8"/>
            <p:cNvGrpSpPr>
              <a:grpSpLocks/>
            </p:cNvGrpSpPr>
            <p:nvPr/>
          </p:nvGrpSpPr>
          <p:grpSpPr bwMode="auto">
            <a:xfrm>
              <a:off x="793024" y="2330296"/>
              <a:ext cx="1368152" cy="1008112"/>
              <a:chOff x="827584" y="3573016"/>
              <a:chExt cx="1368152" cy="1008112"/>
            </a:xfrm>
          </p:grpSpPr>
          <p:sp>
            <p:nvSpPr>
              <p:cNvPr id="42" name="Fluxograma: Decisão 41"/>
              <p:cNvSpPr/>
              <p:nvPr/>
            </p:nvSpPr>
            <p:spPr>
              <a:xfrm>
                <a:off x="827274" y="3572527"/>
                <a:ext cx="1368391" cy="1008073"/>
              </a:xfrm>
              <a:prstGeom prst="flowChartDecision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3" name="CaixaDeTexto 6"/>
              <p:cNvSpPr txBox="1">
                <a:spLocks noChangeArrowheads="1"/>
              </p:cNvSpPr>
              <p:nvPr/>
            </p:nvSpPr>
            <p:spPr bwMode="auto">
              <a:xfrm>
                <a:off x="1043608" y="3892406"/>
                <a:ext cx="104411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1600">
                    <a:latin typeface="Gill Sans MT" pitchFamily="34" charset="0"/>
                  </a:rPr>
                  <a:t>RISCO?</a:t>
                </a:r>
              </a:p>
            </p:txBody>
          </p:sp>
        </p:grpSp>
        <p:grpSp>
          <p:nvGrpSpPr>
            <p:cNvPr id="18" name="Grupo 10"/>
            <p:cNvGrpSpPr/>
            <p:nvPr/>
          </p:nvGrpSpPr>
          <p:grpSpPr>
            <a:xfrm>
              <a:off x="187891" y="4084642"/>
              <a:ext cx="2810316" cy="1004037"/>
              <a:chOff x="415633" y="1409347"/>
              <a:chExt cx="2124236" cy="792088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40" name="Retângulo 39"/>
              <p:cNvSpPr/>
              <p:nvPr/>
            </p:nvSpPr>
            <p:spPr>
              <a:xfrm>
                <a:off x="415633" y="1409347"/>
                <a:ext cx="2124236" cy="792088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1" name="CaixaDeTexto 40"/>
              <p:cNvSpPr txBox="1"/>
              <p:nvPr/>
            </p:nvSpPr>
            <p:spPr>
              <a:xfrm>
                <a:off x="554370" y="1477602"/>
                <a:ext cx="1846762" cy="655576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400" dirty="0">
                    <a:latin typeface="+mn-lt"/>
                    <a:cs typeface="+mn-cs"/>
                  </a:rPr>
                  <a:t>SCREENING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400" dirty="0">
                    <a:latin typeface="+mn-lt"/>
                    <a:cs typeface="+mn-cs"/>
                  </a:rPr>
                  <a:t>9, 18, 30 meses</a:t>
                </a:r>
              </a:p>
            </p:txBody>
          </p:sp>
        </p:grpSp>
        <p:grpSp>
          <p:nvGrpSpPr>
            <p:cNvPr id="19" name="Grupo 38"/>
            <p:cNvGrpSpPr>
              <a:grpSpLocks/>
            </p:cNvGrpSpPr>
            <p:nvPr/>
          </p:nvGrpSpPr>
          <p:grpSpPr bwMode="auto">
            <a:xfrm>
              <a:off x="3883123" y="3913617"/>
              <a:ext cx="1738393" cy="1346086"/>
              <a:chOff x="3883123" y="3913617"/>
              <a:chExt cx="1738393" cy="1346086"/>
            </a:xfrm>
          </p:grpSpPr>
          <p:sp>
            <p:nvSpPr>
              <p:cNvPr id="38" name="Fluxograma: Decisão 37"/>
              <p:cNvSpPr/>
              <p:nvPr/>
            </p:nvSpPr>
            <p:spPr>
              <a:xfrm>
                <a:off x="3883499" y="3914148"/>
                <a:ext cx="1728745" cy="1346214"/>
              </a:xfrm>
              <a:prstGeom prst="flowChartDecision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39" name="CaixaDeTexto 13"/>
              <p:cNvSpPr txBox="1">
                <a:spLocks noChangeArrowheads="1"/>
              </p:cNvSpPr>
              <p:nvPr/>
            </p:nvSpPr>
            <p:spPr bwMode="auto">
              <a:xfrm>
                <a:off x="4037340" y="4417382"/>
                <a:ext cx="158417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1600">
                    <a:latin typeface="Gill Sans MT" pitchFamily="34" charset="0"/>
                  </a:rPr>
                  <a:t>ALTERADO?</a:t>
                </a:r>
              </a:p>
            </p:txBody>
          </p:sp>
        </p:grpSp>
        <p:grpSp>
          <p:nvGrpSpPr>
            <p:cNvPr id="20" name="Grupo 17"/>
            <p:cNvGrpSpPr/>
            <p:nvPr/>
          </p:nvGrpSpPr>
          <p:grpSpPr>
            <a:xfrm>
              <a:off x="3352262" y="2526140"/>
              <a:ext cx="2810316" cy="585645"/>
              <a:chOff x="415633" y="1409347"/>
              <a:chExt cx="2124236" cy="792088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36" name="Retângulo 35"/>
              <p:cNvSpPr/>
              <p:nvPr/>
            </p:nvSpPr>
            <p:spPr>
              <a:xfrm>
                <a:off x="415633" y="1409347"/>
                <a:ext cx="2124236" cy="792088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554370" y="1477602"/>
                <a:ext cx="1846762" cy="36420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400" dirty="0">
                    <a:latin typeface="+mn-lt"/>
                    <a:cs typeface="+mn-cs"/>
                  </a:rPr>
                  <a:t>SCREENING</a:t>
                </a:r>
              </a:p>
            </p:txBody>
          </p:sp>
        </p:grpSp>
        <p:sp>
          <p:nvSpPr>
            <p:cNvPr id="21" name="CaixaDeTexto 20"/>
            <p:cNvSpPr txBox="1">
              <a:spLocks noChangeArrowheads="1"/>
            </p:cNvSpPr>
            <p:nvPr/>
          </p:nvSpPr>
          <p:spPr bwMode="auto">
            <a:xfrm>
              <a:off x="3600159" y="5908628"/>
              <a:ext cx="2376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latin typeface="Gill Sans MT" pitchFamily="34" charset="0"/>
                </a:rPr>
                <a:t>Consultas de Rotina</a:t>
              </a:r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6636891" y="4114769"/>
              <a:ext cx="2304256" cy="966896"/>
              <a:chOff x="6636891" y="4005064"/>
              <a:chExt cx="2304256" cy="966896"/>
            </a:xfrm>
            <a:solidFill>
              <a:srgbClr val="FF7C80"/>
            </a:solidFill>
          </p:grpSpPr>
          <p:sp>
            <p:nvSpPr>
              <p:cNvPr id="34" name="Retângulo 33"/>
              <p:cNvSpPr/>
              <p:nvPr/>
            </p:nvSpPr>
            <p:spPr>
              <a:xfrm>
                <a:off x="6636891" y="4005064"/>
                <a:ext cx="2304256" cy="9668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6804248" y="4288457"/>
                <a:ext cx="1969543" cy="40011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latin typeface="+mn-lt"/>
                    <a:cs typeface="+mn-cs"/>
                  </a:rPr>
                  <a:t>ENCAMINHAR</a:t>
                </a:r>
              </a:p>
            </p:txBody>
          </p:sp>
        </p:grpSp>
        <p:cxnSp>
          <p:nvCxnSpPr>
            <p:cNvPr id="23" name="Conector de seta reta 22"/>
            <p:cNvCxnSpPr>
              <a:stCxn id="44" idx="2"/>
            </p:cNvCxnSpPr>
            <p:nvPr/>
          </p:nvCxnSpPr>
          <p:spPr>
            <a:xfrm>
              <a:off x="1478497" y="1769414"/>
              <a:ext cx="0" cy="5603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>
              <a:off x="1467384" y="3353755"/>
              <a:ext cx="0" cy="5603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24"/>
            <p:cNvSpPr txBox="1">
              <a:spLocks noChangeArrowheads="1"/>
            </p:cNvSpPr>
            <p:nvPr/>
          </p:nvSpPr>
          <p:spPr bwMode="auto">
            <a:xfrm>
              <a:off x="809506" y="3363855"/>
              <a:ext cx="5979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>
                  <a:latin typeface="Gill Sans MT" pitchFamily="34" charset="0"/>
                </a:rPr>
                <a:t>NÃO</a:t>
              </a:r>
            </a:p>
          </p:txBody>
        </p:sp>
        <p:cxnSp>
          <p:nvCxnSpPr>
            <p:cNvPr id="26" name="Conector de seta reta 25"/>
            <p:cNvCxnSpPr/>
            <p:nvPr/>
          </p:nvCxnSpPr>
          <p:spPr>
            <a:xfrm>
              <a:off x="4747077" y="5347675"/>
              <a:ext cx="0" cy="5603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ixaDeTexto 29"/>
            <p:cNvSpPr txBox="1">
              <a:spLocks noChangeArrowheads="1"/>
            </p:cNvSpPr>
            <p:nvPr/>
          </p:nvSpPr>
          <p:spPr bwMode="auto">
            <a:xfrm>
              <a:off x="4037340" y="5474520"/>
              <a:ext cx="5979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>
                  <a:latin typeface="Gill Sans MT" pitchFamily="34" charset="0"/>
                </a:rPr>
                <a:t>NÃO</a:t>
              </a:r>
            </a:p>
          </p:txBody>
        </p:sp>
        <p:cxnSp>
          <p:nvCxnSpPr>
            <p:cNvPr id="28" name="Conector de seta reta 27"/>
            <p:cNvCxnSpPr>
              <a:stCxn id="42" idx="3"/>
            </p:cNvCxnSpPr>
            <p:nvPr/>
          </p:nvCxnSpPr>
          <p:spPr>
            <a:xfrm>
              <a:off x="2161105" y="2834637"/>
              <a:ext cx="11143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30"/>
            <p:cNvSpPr txBox="1">
              <a:spLocks noChangeArrowheads="1"/>
            </p:cNvSpPr>
            <p:nvPr/>
          </p:nvSpPr>
          <p:spPr bwMode="auto">
            <a:xfrm>
              <a:off x="2267744" y="2526140"/>
              <a:ext cx="7304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>
                  <a:latin typeface="Gill Sans MT" pitchFamily="34" charset="0"/>
                </a:rPr>
                <a:t>SIM</a:t>
              </a:r>
            </a:p>
          </p:txBody>
        </p:sp>
        <p:cxnSp>
          <p:nvCxnSpPr>
            <p:cNvPr id="30" name="Conector de seta reta 29"/>
            <p:cNvCxnSpPr>
              <a:endCxn id="38" idx="1"/>
            </p:cNvCxnSpPr>
            <p:nvPr/>
          </p:nvCxnSpPr>
          <p:spPr>
            <a:xfrm>
              <a:off x="2997696" y="4572968"/>
              <a:ext cx="885803" cy="142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/>
            <p:nvPr/>
          </p:nvCxnSpPr>
          <p:spPr>
            <a:xfrm>
              <a:off x="5629705" y="4592018"/>
              <a:ext cx="885803" cy="127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6"/>
            <p:cNvSpPr txBox="1">
              <a:spLocks noChangeArrowheads="1"/>
            </p:cNvSpPr>
            <p:nvPr/>
          </p:nvSpPr>
          <p:spPr bwMode="auto">
            <a:xfrm>
              <a:off x="5630065" y="4272419"/>
              <a:ext cx="7304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>
                  <a:latin typeface="Gill Sans MT" pitchFamily="34" charset="0"/>
                </a:rPr>
                <a:t>SIM</a:t>
              </a:r>
            </a:p>
          </p:txBody>
        </p:sp>
        <p:cxnSp>
          <p:nvCxnSpPr>
            <p:cNvPr id="33" name="Conector de seta reta 32"/>
            <p:cNvCxnSpPr>
              <a:stCxn id="36" idx="2"/>
            </p:cNvCxnSpPr>
            <p:nvPr/>
          </p:nvCxnSpPr>
          <p:spPr>
            <a:xfrm flipH="1">
              <a:off x="4739140" y="3112453"/>
              <a:ext cx="19050" cy="7794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56024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799774" y="1757036"/>
            <a:ext cx="973963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Century Gothic" panose="020B0502020202020204" pitchFamily="34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>
                <a:latin typeface="Century Gothic" panose="020B0502020202020204" pitchFamily="34" charset="0"/>
              </a:rPr>
              <a:t>processo contínuo e permanente, que deve fazer parte de todas as consultas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>
                <a:latin typeface="Century Gothic" panose="020B0502020202020204" pitchFamily="34" charset="0"/>
              </a:rPr>
              <a:t>permite eleger crianças que devem ser submetidas a uma triagem específica</a:t>
            </a:r>
          </a:p>
        </p:txBody>
      </p:sp>
      <p:grpSp>
        <p:nvGrpSpPr>
          <p:cNvPr id="47" name="Grupo 4"/>
          <p:cNvGrpSpPr>
            <a:grpSpLocks/>
          </p:cNvGrpSpPr>
          <p:nvPr/>
        </p:nvGrpSpPr>
        <p:grpSpPr bwMode="auto">
          <a:xfrm>
            <a:off x="1900142" y="964873"/>
            <a:ext cx="2124075" cy="792163"/>
            <a:chOff x="415633" y="332656"/>
            <a:chExt cx="2124236" cy="792088"/>
          </a:xfrm>
        </p:grpSpPr>
        <p:sp>
          <p:nvSpPr>
            <p:cNvPr id="48" name="Retângulo 47"/>
            <p:cNvSpPr/>
            <p:nvPr/>
          </p:nvSpPr>
          <p:spPr>
            <a:xfrm>
              <a:off x="415633" y="332656"/>
              <a:ext cx="2124236" cy="7920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>
                <a:latin typeface="Century Gothic" panose="020B0502020202020204" pitchFamily="34" charset="0"/>
              </a:endParaRPr>
            </a:p>
          </p:txBody>
        </p:sp>
        <p:sp>
          <p:nvSpPr>
            <p:cNvPr id="49" name="CaixaDeTexto 1"/>
            <p:cNvSpPr txBox="1">
              <a:spLocks noChangeArrowheads="1"/>
            </p:cNvSpPr>
            <p:nvPr/>
          </p:nvSpPr>
          <p:spPr bwMode="auto">
            <a:xfrm>
              <a:off x="539551" y="548680"/>
              <a:ext cx="20003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 b="1">
                  <a:latin typeface="Century Gothic" panose="020B0502020202020204" pitchFamily="34" charset="0"/>
                  <a:cs typeface="Aharoni" pitchFamily="2" charset="-79"/>
                </a:rPr>
                <a:t>VIGILÂNCIA</a:t>
              </a:r>
            </a:p>
          </p:txBody>
        </p:sp>
      </p:grpSp>
      <p:grpSp>
        <p:nvGrpSpPr>
          <p:cNvPr id="50" name="Grupo 11"/>
          <p:cNvGrpSpPr>
            <a:grpSpLocks/>
          </p:cNvGrpSpPr>
          <p:nvPr/>
        </p:nvGrpSpPr>
        <p:grpSpPr bwMode="auto">
          <a:xfrm>
            <a:off x="2344737" y="3822254"/>
            <a:ext cx="7502525" cy="2133600"/>
            <a:chOff x="239194" y="3773872"/>
            <a:chExt cx="7501158" cy="2133600"/>
          </a:xfrm>
        </p:grpSpPr>
        <p:grpSp>
          <p:nvGrpSpPr>
            <p:cNvPr id="51" name="Grupo 9"/>
            <p:cNvGrpSpPr>
              <a:grpSpLocks/>
            </p:cNvGrpSpPr>
            <p:nvPr/>
          </p:nvGrpSpPr>
          <p:grpSpPr bwMode="auto">
            <a:xfrm>
              <a:off x="1858054" y="3773872"/>
              <a:ext cx="5882298" cy="2133600"/>
              <a:chOff x="1979712" y="3789040"/>
              <a:chExt cx="5882298" cy="2133600"/>
            </a:xfrm>
          </p:grpSpPr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47864" y="3789040"/>
                <a:ext cx="2143125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" name="CaixaDeTexto 53"/>
              <p:cNvSpPr txBox="1"/>
              <p:nvPr/>
            </p:nvSpPr>
            <p:spPr>
              <a:xfrm>
                <a:off x="1979712" y="4061103"/>
                <a:ext cx="1728192" cy="40011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latin typeface="Century Gothic" panose="020B0502020202020204" pitchFamily="34" charset="0"/>
                  </a:rPr>
                  <a:t>ANAMNESE</a:t>
                </a:r>
              </a:p>
            </p:txBody>
          </p:sp>
          <p:sp>
            <p:nvSpPr>
              <p:cNvPr id="55" name="CaixaDeTexto 54"/>
              <p:cNvSpPr txBox="1"/>
              <p:nvPr/>
            </p:nvSpPr>
            <p:spPr>
              <a:xfrm>
                <a:off x="1979712" y="5199586"/>
                <a:ext cx="1296144" cy="707886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latin typeface="Century Gothic" panose="020B0502020202020204" pitchFamily="34" charset="0"/>
                  </a:rPr>
                  <a:t>EXAME FÍSICO</a:t>
                </a:r>
              </a:p>
            </p:txBody>
          </p:sp>
          <p:sp>
            <p:nvSpPr>
              <p:cNvPr id="56" name="CaixaDeTexto 55"/>
              <p:cNvSpPr txBox="1"/>
              <p:nvPr/>
            </p:nvSpPr>
            <p:spPr>
              <a:xfrm>
                <a:off x="5652120" y="4061103"/>
                <a:ext cx="2088232" cy="400110"/>
              </a:xfrm>
              <a:prstGeom prst="rect">
                <a:avLst/>
              </a:prstGeom>
              <a:solidFill>
                <a:srgbClr val="FF3399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latin typeface="Century Gothic" panose="020B0502020202020204" pitchFamily="34" charset="0"/>
                  </a:rPr>
                  <a:t>OBSERVAÇÃO</a:t>
                </a:r>
              </a:p>
            </p:txBody>
          </p:sp>
          <p:sp>
            <p:nvSpPr>
              <p:cNvPr id="57" name="CaixaDeTexto 8"/>
              <p:cNvSpPr txBox="1">
                <a:spLocks noChangeArrowheads="1"/>
              </p:cNvSpPr>
              <p:nvPr/>
            </p:nvSpPr>
            <p:spPr bwMode="auto">
              <a:xfrm>
                <a:off x="5413738" y="5169250"/>
                <a:ext cx="2448272" cy="707886"/>
              </a:xfrm>
              <a:prstGeom prst="rect">
                <a:avLst/>
              </a:prstGeom>
              <a:solidFill>
                <a:srgbClr val="00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20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MONITORIZAÇÃO</a:t>
                </a:r>
              </a:p>
              <a:p>
                <a:pPr algn="ctr"/>
                <a:r>
                  <a:rPr lang="pt-BR" sz="20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DOS MARCOS</a:t>
                </a:r>
              </a:p>
            </p:txBody>
          </p:sp>
        </p:grpSp>
        <p:sp>
          <p:nvSpPr>
            <p:cNvPr id="52" name="CaixaDeTexto 10"/>
            <p:cNvSpPr txBox="1">
              <a:spLocks noChangeArrowheads="1"/>
            </p:cNvSpPr>
            <p:nvPr/>
          </p:nvSpPr>
          <p:spPr bwMode="auto">
            <a:xfrm rot="-1860000">
              <a:off x="239194" y="4401596"/>
              <a:ext cx="16127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b="1" dirty="0">
                  <a:latin typeface="Century Gothic" panose="020B0502020202020204" pitchFamily="34" charset="0"/>
                  <a:cs typeface="Aparajita" pitchFamily="34" charset="0"/>
                </a:rPr>
                <a:t>COMO?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466469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41" y="963702"/>
            <a:ext cx="8583613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590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grpSp>
        <p:nvGrpSpPr>
          <p:cNvPr id="7" name="Grupo 3"/>
          <p:cNvGrpSpPr>
            <a:grpSpLocks/>
          </p:cNvGrpSpPr>
          <p:nvPr/>
        </p:nvGrpSpPr>
        <p:grpSpPr bwMode="auto">
          <a:xfrm>
            <a:off x="2796677" y="1288068"/>
            <a:ext cx="7218179" cy="5272389"/>
            <a:chOff x="1042988" y="242888"/>
            <a:chExt cx="7417444" cy="643731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2988" y="242888"/>
              <a:ext cx="7416800" cy="607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3608" y="6337300"/>
              <a:ext cx="7416824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1313726" y="859075"/>
            <a:ext cx="941977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1700" b="1" dirty="0">
                <a:latin typeface="Century Gothic" panose="020B0502020202020204" pitchFamily="34" charset="0"/>
              </a:rPr>
              <a:t>FICHA </a:t>
            </a:r>
            <a:r>
              <a:rPr lang="pt-BR" altLang="pt-BR" sz="1700" b="1" dirty="0" smtClean="0">
                <a:latin typeface="Century Gothic" panose="020B0502020202020204" pitchFamily="34" charset="0"/>
              </a:rPr>
              <a:t>DE ACOMPANHAMENTO DO DESENVOLVIMENTO - MINISTÉRIO DA SAÚDE - 2002</a:t>
            </a:r>
            <a:endParaRPr lang="pt-BR" altLang="pt-BR" sz="17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575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1313726" y="859075"/>
            <a:ext cx="941977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1700" b="1" dirty="0">
                <a:latin typeface="Century Gothic" panose="020B0502020202020204" pitchFamily="34" charset="0"/>
              </a:rPr>
              <a:t>FICHA </a:t>
            </a:r>
            <a:r>
              <a:rPr lang="pt-BR" altLang="pt-BR" sz="1700" b="1" dirty="0" smtClean="0">
                <a:latin typeface="Century Gothic" panose="020B0502020202020204" pitchFamily="34" charset="0"/>
              </a:rPr>
              <a:t>DE ACOMPANHAMENTO DO DESENVOLVIMENTO - MINISTÉRIO DA SAÚDE - 2002</a:t>
            </a:r>
            <a:endParaRPr lang="pt-BR" altLang="pt-BR" sz="1700" b="1" dirty="0">
              <a:latin typeface="Century Gothic" panose="020B0502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89" y="1341438"/>
            <a:ext cx="7982243" cy="504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50604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7853901"/>
              </p:ext>
            </p:extLst>
          </p:nvPr>
        </p:nvGraphicFramePr>
        <p:xfrm>
          <a:off x="1799774" y="1036048"/>
          <a:ext cx="8752111" cy="508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370"/>
                <a:gridCol w="3094949"/>
                <a:gridCol w="2739792"/>
              </a:tblGrid>
              <a:tr h="60594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entury Gothic" panose="020B0502020202020204" pitchFamily="34" charset="0"/>
                        </a:rPr>
                        <a:t>CLASSIFICAÇÃO DO DESENVOLVIMENTO</a:t>
                      </a:r>
                      <a:endParaRPr lang="pt-BR" sz="1800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719" marB="4571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entury Gothic" panose="020B0502020202020204" pitchFamily="34" charset="0"/>
                        </a:rPr>
                        <a:t>CONDUTA</a:t>
                      </a:r>
                      <a:endParaRPr lang="pt-BR" sz="1800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719" marB="4571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4235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entury Gothic" panose="020B0502020202020204" pitchFamily="34" charset="0"/>
                        </a:rPr>
                        <a:t>Todos</a:t>
                      </a:r>
                      <a:r>
                        <a:rPr lang="pt-BR" sz="1800" baseline="0" dirty="0" smtClean="0">
                          <a:latin typeface="Century Gothic" panose="020B0502020202020204" pitchFamily="34" charset="0"/>
                        </a:rPr>
                        <a:t> os marcos estão presentes</a:t>
                      </a:r>
                      <a:endParaRPr lang="pt-BR" sz="1800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entury Gothic" panose="020B0502020202020204" pitchFamily="34" charset="0"/>
                        </a:rPr>
                        <a:t>Desenvolvimento</a:t>
                      </a:r>
                      <a:r>
                        <a:rPr lang="pt-BR" sz="1800" baseline="0" dirty="0" smtClean="0">
                          <a:latin typeface="Century Gothic" panose="020B0502020202020204" pitchFamily="34" charset="0"/>
                        </a:rPr>
                        <a:t> normal</a:t>
                      </a:r>
                      <a:endParaRPr lang="pt-BR" sz="1800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04588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entury Gothic" panose="020B0502020202020204" pitchFamily="34" charset="0"/>
                        </a:rPr>
                        <a:t>Ausência de um ou mais marcos</a:t>
                      </a:r>
                      <a:endParaRPr lang="pt-BR" sz="1800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entury Gothic" panose="020B0502020202020204" pitchFamily="34" charset="0"/>
                        </a:rPr>
                        <a:t>Possível atraso de desenvolvimento</a:t>
                      </a:r>
                      <a:endParaRPr lang="pt-BR" sz="1800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49411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entury Gothic" panose="020B0502020202020204" pitchFamily="34" charset="0"/>
                        </a:rPr>
                        <a:t>Ausência de um ou mais marcos da faixa etária anterior</a:t>
                      </a:r>
                      <a:endParaRPr lang="pt-BR" sz="1800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entury Gothic" panose="020B0502020202020204" pitchFamily="34" charset="0"/>
                        </a:rPr>
                        <a:t>Atraso de desenvolvimento</a:t>
                      </a:r>
                      <a:endParaRPr lang="pt-BR" sz="1800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7995106" y="2186025"/>
            <a:ext cx="23591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latin typeface="Century Gothic" panose="020B0502020202020204" pitchFamily="34" charset="0"/>
              </a:rPr>
              <a:t>Elogiar a mãe</a:t>
            </a:r>
          </a:p>
          <a:p>
            <a:pPr algn="ctr" eaLnBrk="1" hangingPunct="1"/>
            <a:r>
              <a:rPr lang="pt-BR" altLang="pt-BR" dirty="0">
                <a:latin typeface="Century Gothic" panose="020B0502020202020204" pitchFamily="34" charset="0"/>
              </a:rPr>
              <a:t>Orientar para manter estimulando</a:t>
            </a: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7995106" y="3856983"/>
            <a:ext cx="2359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>
                <a:latin typeface="Century Gothic" panose="020B0502020202020204" pitchFamily="34" charset="0"/>
              </a:rPr>
              <a:t>Orientar estímulos</a:t>
            </a:r>
          </a:p>
          <a:p>
            <a:pPr algn="ctr" eaLnBrk="1" hangingPunct="1"/>
            <a:r>
              <a:rPr lang="pt-BR" altLang="pt-BR">
                <a:latin typeface="Century Gothic" panose="020B0502020202020204" pitchFamily="34" charset="0"/>
              </a:rPr>
              <a:t>Retorno em 30 dias</a:t>
            </a: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8030031" y="5091278"/>
            <a:ext cx="2285348" cy="45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>
                <a:latin typeface="Century Gothic" panose="020B0502020202020204" pitchFamily="34" charset="0"/>
              </a:rPr>
              <a:t>Teste de Triagem</a:t>
            </a:r>
          </a:p>
        </p:txBody>
      </p:sp>
    </p:spTree>
    <p:extLst>
      <p:ext uri="{BB962C8B-B14F-4D97-AF65-F5344CB8AC3E}">
        <p14:creationId xmlns="" xmlns:p14="http://schemas.microsoft.com/office/powerpoint/2010/main" val="1174025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99774" y="1069749"/>
            <a:ext cx="2809875" cy="5857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Century Gothic" panose="020B0502020202020204" pitchFamily="34" charset="0"/>
              </a:rPr>
              <a:t>SCREENING</a:t>
            </a:r>
          </a:p>
        </p:txBody>
      </p:sp>
      <p:sp>
        <p:nvSpPr>
          <p:cNvPr id="12" name="Retângulo 1"/>
          <p:cNvSpPr>
            <a:spLocks noChangeArrowheads="1"/>
          </p:cNvSpPr>
          <p:nvPr/>
        </p:nvSpPr>
        <p:spPr bwMode="auto">
          <a:xfrm>
            <a:off x="319314" y="1832339"/>
            <a:ext cx="1161142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Century Gothic" panose="020B0502020202020204" pitchFamily="34" charset="0"/>
              </a:rPr>
              <a:t>avaliação para identificar crianças que devem ser submetidas a um processo diagnóstico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Century Gothic" panose="020B0502020202020204" pitchFamily="34" charset="0"/>
              </a:rPr>
              <a:t>não faz diagnóstico, mas detecta crianças com maior probabilidade de ter problemas e que devem ser submetidas a uma avaliação mais detalhada </a:t>
            </a:r>
          </a:p>
        </p:txBody>
      </p:sp>
      <p:grpSp>
        <p:nvGrpSpPr>
          <p:cNvPr id="13" name="Grupo 5"/>
          <p:cNvGrpSpPr>
            <a:grpSpLocks/>
          </p:cNvGrpSpPr>
          <p:nvPr/>
        </p:nvGrpSpPr>
        <p:grpSpPr bwMode="auto">
          <a:xfrm>
            <a:off x="2974651" y="3915592"/>
            <a:ext cx="6026145" cy="2262187"/>
            <a:chOff x="1643439" y="4089083"/>
            <a:chExt cx="6024905" cy="2263010"/>
          </a:xfrm>
        </p:grpSpPr>
        <p:sp>
          <p:nvSpPr>
            <p:cNvPr id="14" name="CaixaDeTexto 4"/>
            <p:cNvSpPr txBox="1">
              <a:spLocks noChangeArrowheads="1"/>
            </p:cNvSpPr>
            <p:nvPr/>
          </p:nvSpPr>
          <p:spPr bwMode="auto">
            <a:xfrm rot="19740000">
              <a:off x="1643439" y="4687147"/>
              <a:ext cx="1763746" cy="523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800" b="1" dirty="0">
                  <a:latin typeface="Century Gothic" panose="020B0502020202020204" pitchFamily="34" charset="0"/>
                  <a:cs typeface="Aparajita" pitchFamily="34" charset="0"/>
                </a:rPr>
                <a:t>COMO?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707904" y="4089083"/>
              <a:ext cx="3960440" cy="400110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INSTRUMENTOS VALIDADOS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45711" y="4607809"/>
              <a:ext cx="2178185" cy="174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255960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387807" y="4327797"/>
            <a:ext cx="6119812" cy="16017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entury Gothic" panose="020B0502020202020204" pitchFamily="34" charset="0"/>
              </a:rPr>
              <a:t>Julgamento clínico = 30% de sensibilidade </a:t>
            </a: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entury Gothic" panose="020B0502020202020204" pitchFamily="34" charset="0"/>
              </a:rPr>
              <a:t>Instrumentos = 80% de sensibilidade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Century Gothic" panose="020B0502020202020204" pitchFamily="34" charset="0"/>
            </a:endParaRPr>
          </a:p>
        </p:txBody>
      </p:sp>
      <p:grpSp>
        <p:nvGrpSpPr>
          <p:cNvPr id="18" name="Grupo 3"/>
          <p:cNvGrpSpPr>
            <a:grpSpLocks/>
          </p:cNvGrpSpPr>
          <p:nvPr/>
        </p:nvGrpSpPr>
        <p:grpSpPr bwMode="auto">
          <a:xfrm>
            <a:off x="3387807" y="1448072"/>
            <a:ext cx="6015037" cy="2262188"/>
            <a:chOff x="1654347" y="4089083"/>
            <a:chExt cx="6013997" cy="2263010"/>
          </a:xfrm>
        </p:grpSpPr>
        <p:sp>
          <p:nvSpPr>
            <p:cNvPr id="19" name="CaixaDeTexto 4"/>
            <p:cNvSpPr txBox="1">
              <a:spLocks noChangeArrowheads="1"/>
            </p:cNvSpPr>
            <p:nvPr/>
          </p:nvSpPr>
          <p:spPr bwMode="auto">
            <a:xfrm rot="-1860000">
              <a:off x="1654347" y="4726597"/>
              <a:ext cx="16110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b="1" dirty="0">
                  <a:latin typeface="Century Gothic" panose="020B0502020202020204" pitchFamily="34" charset="0"/>
                  <a:cs typeface="Aparajita" pitchFamily="34" charset="0"/>
                </a:rPr>
                <a:t>COMO?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233907" y="4089083"/>
              <a:ext cx="4434437" cy="400110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ESCALAS DE DESENVOLVIMENTO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45711" y="4607809"/>
              <a:ext cx="2178185" cy="174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4225082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00000">
            <a:off x="1429384" y="2636521"/>
            <a:ext cx="2458316" cy="352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3254715" y="1278189"/>
            <a:ext cx="4434437" cy="40011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ESCALAS DE DESENVOLVIMENTO</a:t>
            </a: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5198609" y="2718647"/>
            <a:ext cx="44640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existe uma infinidade de escalas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em relação ao domínio avaliado: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abrangentes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específicas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vários formatos de aplicação: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preenchidas pelos próprios pais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perguntadas aos pais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observações do médico</a:t>
            </a:r>
          </a:p>
        </p:txBody>
      </p:sp>
    </p:spTree>
    <p:extLst>
      <p:ext uri="{BB962C8B-B14F-4D97-AF65-F5344CB8AC3E}">
        <p14:creationId xmlns="" xmlns:p14="http://schemas.microsoft.com/office/powerpoint/2010/main" val="1371615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54715" y="1278189"/>
            <a:ext cx="4434437" cy="40011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ESCALAS DE DESENVOLVIMENTO</a:t>
            </a:r>
          </a:p>
        </p:txBody>
      </p:sp>
      <p:pic>
        <p:nvPicPr>
          <p:cNvPr id="14" name="Picture 6" descr="http://tdeduc.zip.net/images/charge_avaliacaoigual_LE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746" y="2460850"/>
            <a:ext cx="4907186" cy="347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2"/>
          <p:cNvSpPr txBox="1">
            <a:spLocks noChangeArrowheads="1"/>
          </p:cNvSpPr>
          <p:nvPr/>
        </p:nvSpPr>
        <p:spPr bwMode="auto">
          <a:xfrm>
            <a:off x="564583" y="2215326"/>
            <a:ext cx="5676559" cy="368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pt-BR" altLang="pt-BR" sz="2000" dirty="0">
                <a:latin typeface="Century Gothic" panose="020B0502020202020204" pitchFamily="34" charset="0"/>
              </a:rPr>
              <a:t> </a:t>
            </a:r>
            <a:r>
              <a:rPr lang="pt-BR" altLang="pt-BR" sz="2000" dirty="0" smtClean="0">
                <a:latin typeface="Century Gothic" panose="020B0502020202020204" pitchFamily="34" charset="0"/>
              </a:rPr>
              <a:t>Muitas </a:t>
            </a:r>
            <a:r>
              <a:rPr lang="pt-BR" altLang="pt-BR" sz="2000" dirty="0">
                <a:latin typeface="Century Gothic" panose="020B0502020202020204" pitchFamily="34" charset="0"/>
              </a:rPr>
              <a:t>não validadas no Brasil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pt-BR" altLang="pt-BR" sz="2000" dirty="0">
                <a:latin typeface="Century Gothic" panose="020B0502020202020204" pitchFamily="34" charset="0"/>
              </a:rPr>
              <a:t> </a:t>
            </a:r>
            <a:r>
              <a:rPr lang="pt-BR" altLang="pt-BR" sz="2000" dirty="0" smtClean="0">
                <a:latin typeface="Century Gothic" panose="020B0502020202020204" pitchFamily="34" charset="0"/>
              </a:rPr>
              <a:t>Nem </a:t>
            </a:r>
            <a:r>
              <a:rPr lang="pt-BR" altLang="pt-BR" sz="2000" dirty="0">
                <a:latin typeface="Century Gothic" panose="020B0502020202020204" pitchFamily="34" charset="0"/>
              </a:rPr>
              <a:t>sempre são factíveis: tempo, dependem de profissionais específicos, materiais (kits) específicos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pt-BR" altLang="pt-BR" sz="2000" dirty="0">
                <a:latin typeface="Century Gothic" panose="020B0502020202020204" pitchFamily="34" charset="0"/>
              </a:rPr>
              <a:t> </a:t>
            </a:r>
            <a:r>
              <a:rPr lang="pt-BR" altLang="pt-BR" sz="2000" dirty="0" smtClean="0">
                <a:latin typeface="Century Gothic" panose="020B0502020202020204" pitchFamily="34" charset="0"/>
              </a:rPr>
              <a:t>Influenciadas </a:t>
            </a:r>
            <a:r>
              <a:rPr lang="pt-BR" altLang="pt-BR" sz="2000" dirty="0">
                <a:latin typeface="Century Gothic" panose="020B0502020202020204" pitchFamily="34" charset="0"/>
              </a:rPr>
              <a:t>pelas condições do exame 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pt-BR" altLang="pt-BR" sz="2000" dirty="0">
                <a:latin typeface="Century Gothic" panose="020B0502020202020204" pitchFamily="34" charset="0"/>
              </a:rPr>
              <a:t> </a:t>
            </a:r>
            <a:r>
              <a:rPr lang="pt-BR" altLang="pt-BR" sz="2000" dirty="0" smtClean="0">
                <a:latin typeface="Century Gothic" panose="020B0502020202020204" pitchFamily="34" charset="0"/>
              </a:rPr>
              <a:t>Não </a:t>
            </a:r>
            <a:r>
              <a:rPr lang="pt-BR" altLang="pt-BR" sz="2000" dirty="0">
                <a:latin typeface="Century Gothic" panose="020B0502020202020204" pitchFamily="34" charset="0"/>
              </a:rPr>
              <a:t>adaptadas culturalmente</a:t>
            </a:r>
          </a:p>
        </p:txBody>
      </p:sp>
    </p:spTree>
    <p:extLst>
      <p:ext uri="{BB962C8B-B14F-4D97-AF65-F5344CB8AC3E}">
        <p14:creationId xmlns="" xmlns:p14="http://schemas.microsoft.com/office/powerpoint/2010/main" val="1409235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2097" y="2467429"/>
            <a:ext cx="7393283" cy="392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174" y="1177722"/>
            <a:ext cx="4166746" cy="232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28249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349" b="2498"/>
          <a:stretch/>
        </p:blipFill>
        <p:spPr bwMode="auto">
          <a:xfrm>
            <a:off x="2115232" y="827313"/>
            <a:ext cx="8224280" cy="577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802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2712"/>
          <a:stretch/>
        </p:blipFill>
        <p:spPr bwMode="auto">
          <a:xfrm>
            <a:off x="1471298" y="812800"/>
            <a:ext cx="9490407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3054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49" y="763428"/>
            <a:ext cx="4386901" cy="5840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0096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-43542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85" y="687755"/>
            <a:ext cx="4528458" cy="59162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11462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-87084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42" y="636046"/>
            <a:ext cx="4537516" cy="5967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99188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57" y="788997"/>
            <a:ext cx="4497385" cy="5815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65320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-58056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8" y="698751"/>
            <a:ext cx="4464303" cy="58637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93642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-58056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74" y="687152"/>
            <a:ext cx="4504711" cy="59168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64060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2" y="803274"/>
            <a:ext cx="44481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437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48" y="1285140"/>
            <a:ext cx="4905054" cy="135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48" y="2800484"/>
            <a:ext cx="1744603" cy="26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4602" y="1774571"/>
            <a:ext cx="6841315" cy="464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74627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74" y="1177722"/>
            <a:ext cx="4166746" cy="232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6240" y="3194175"/>
            <a:ext cx="7991588" cy="303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912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8534" y="933097"/>
            <a:ext cx="5534932" cy="5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0695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43376" y="1036047"/>
            <a:ext cx="61478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  <a:cs typeface="Arial" pitchFamily="34" charset="0"/>
              </a:rPr>
              <a:t>E no nosso meio?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6838" y="3268221"/>
            <a:ext cx="4021137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99922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sp>
        <p:nvSpPr>
          <p:cNvPr id="7" name="Retângulo 2"/>
          <p:cNvSpPr>
            <a:spLocks noChangeArrowheads="1"/>
          </p:cNvSpPr>
          <p:nvPr/>
        </p:nvSpPr>
        <p:spPr bwMode="auto">
          <a:xfrm>
            <a:off x="2076450" y="907143"/>
            <a:ext cx="84455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latin typeface="Century Gothic" pitchFamily="34" charset="0"/>
              </a:rPr>
              <a:t>LEI Nº 13.438, DE 26 DE ABRIL DE 2017</a:t>
            </a:r>
            <a:r>
              <a:rPr lang="pt-BR" sz="1400" dirty="0">
                <a:latin typeface="Century Gothic" pitchFamily="34" charset="0"/>
              </a:rPr>
              <a:t/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>
                <a:latin typeface="Century Gothic" pitchFamily="34" charset="0"/>
              </a:rPr>
              <a:t/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>
                <a:latin typeface="Century Gothic" pitchFamily="34" charset="0"/>
              </a:rPr>
              <a:t>Altera a Lei nº 8.069, de 13 de julho de 1990 (Estatuto da Criança e do Adolescente), para tornar obrigatória a adoção pelo Sistema Único de Saúde (SUS) de protocolo que estabeleça padrões para a avaliação de riscos para o desenvolvimento psíquico das crianças.</a:t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>
                <a:latin typeface="Century Gothic" pitchFamily="34" charset="0"/>
              </a:rPr>
              <a:t/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>
                <a:latin typeface="Century Gothic" pitchFamily="34" charset="0"/>
              </a:rPr>
              <a:t>O PRESIDENTE DA REPÚBLICA</a:t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>
                <a:latin typeface="Century Gothic" pitchFamily="34" charset="0"/>
              </a:rPr>
              <a:t>Faço saber que o Congresso Nacional decreta e eu sanciono a seguinte Lei:</a:t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>
                <a:latin typeface="Century Gothic" pitchFamily="34" charset="0"/>
              </a:rPr>
              <a:t>Art. 1º O art. 14 da Lei nº 8.069, de 13 de julho de 1990 (Estatuto da Criança e do Adolescente), passa a vigorar acrescido do seguinte § 5º:</a:t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>
                <a:latin typeface="Century Gothic" pitchFamily="34" charset="0"/>
              </a:rPr>
              <a:t/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>
                <a:latin typeface="Century Gothic" pitchFamily="34" charset="0"/>
              </a:rPr>
              <a:t>"Art. 14. </a:t>
            </a:r>
          </a:p>
          <a:p>
            <a:pPr algn="ctr"/>
            <a:r>
              <a:rPr lang="pt-BR" sz="1400" dirty="0">
                <a:latin typeface="Century Gothic" pitchFamily="34" charset="0"/>
              </a:rPr>
              <a:t>§ 5º É obrigatória a aplicação a todas as crianças, nos seus primeiros dezoito meses de vida, de protocolo ou outro instrumento construído com a finalidade de facilitar a detecção, em consulta pediátrica de acompanhamento da criança, de risco para o seu desenvolvimento psíquico." (NR)</a:t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>
                <a:latin typeface="Century Gothic" pitchFamily="34" charset="0"/>
              </a:rPr>
              <a:t/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>
                <a:latin typeface="Century Gothic" pitchFamily="34" charset="0"/>
              </a:rPr>
              <a:t>Art. 2º Esta Lei entra em vigor após decorridos cento e oitenta dias de sua publicação oficial.</a:t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>
                <a:latin typeface="Century Gothic" pitchFamily="34" charset="0"/>
              </a:rPr>
              <a:t/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>
                <a:latin typeface="Century Gothic" pitchFamily="34" charset="0"/>
              </a:rPr>
              <a:t>Brasília, 26 de abril de 2017; 196º da Independência e 129º da República.</a:t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>
                <a:latin typeface="Century Gothic" pitchFamily="34" charset="0"/>
              </a:rPr>
              <a:t/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>
                <a:latin typeface="Century Gothic" pitchFamily="34" charset="0"/>
              </a:rPr>
              <a:t>MICHEL TEMER</a:t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>
                <a:latin typeface="Century Gothic" pitchFamily="34" charset="0"/>
              </a:rPr>
              <a:t>Osmar </a:t>
            </a:r>
            <a:r>
              <a:rPr lang="pt-BR" sz="1400" dirty="0" err="1">
                <a:latin typeface="Century Gothic" pitchFamily="34" charset="0"/>
              </a:rPr>
              <a:t>Serraglio</a:t>
            </a:r>
            <a:r>
              <a:rPr lang="pt-BR" sz="1400" dirty="0">
                <a:latin typeface="Century Gothic" pitchFamily="34" charset="0"/>
              </a:rPr>
              <a:t/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 err="1">
                <a:latin typeface="Century Gothic" pitchFamily="34" charset="0"/>
              </a:rPr>
              <a:t>Luislinda</a:t>
            </a:r>
            <a:r>
              <a:rPr lang="pt-BR" sz="1400" dirty="0">
                <a:latin typeface="Century Gothic" pitchFamily="34" charset="0"/>
              </a:rPr>
              <a:t> Dias de </a:t>
            </a:r>
            <a:r>
              <a:rPr lang="pt-BR" sz="1400" dirty="0" err="1">
                <a:latin typeface="Century Gothic" pitchFamily="34" charset="0"/>
              </a:rPr>
              <a:t>Valois</a:t>
            </a:r>
            <a:r>
              <a:rPr lang="pt-BR" sz="1400" dirty="0">
                <a:latin typeface="Century Gothic" pitchFamily="34" charset="0"/>
              </a:rPr>
              <a:t> Santos</a:t>
            </a:r>
            <a:br>
              <a:rPr lang="pt-BR" sz="1400" dirty="0">
                <a:latin typeface="Century Gothic" pitchFamily="34" charset="0"/>
              </a:rPr>
            </a:br>
            <a:r>
              <a:rPr lang="pt-BR" sz="1400" dirty="0">
                <a:latin typeface="Century Gothic" pitchFamily="34" charset="0"/>
              </a:rPr>
              <a:t>D.O.U., 27/04/2017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873250" y="3251200"/>
            <a:ext cx="8496300" cy="1233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76768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0284" y="734785"/>
            <a:ext cx="6149975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7829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-58056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177722"/>
            <a:ext cx="30448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250825" y="3193847"/>
            <a:ext cx="3097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Para crianças de 18 – 24 meses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8555" y="1158119"/>
            <a:ext cx="4277404" cy="536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8"/>
          <p:cNvSpPr txBox="1">
            <a:spLocks noChangeArrowheads="1"/>
          </p:cNvSpPr>
          <p:nvPr/>
        </p:nvSpPr>
        <p:spPr bwMode="auto">
          <a:xfrm>
            <a:off x="5637325" y="697744"/>
            <a:ext cx="1439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/>
              <a:t>M-CHAT</a:t>
            </a:r>
          </a:p>
        </p:txBody>
      </p:sp>
    </p:spTree>
    <p:extLst>
      <p:ext uri="{BB962C8B-B14F-4D97-AF65-F5344CB8AC3E}">
        <p14:creationId xmlns="" xmlns:p14="http://schemas.microsoft.com/office/powerpoint/2010/main" val="932296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3488" y="1376589"/>
            <a:ext cx="83216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2025" y="4035652"/>
            <a:ext cx="33829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53572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7372" y="809417"/>
            <a:ext cx="7001706" cy="560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30316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9832" y="1036048"/>
            <a:ext cx="9152336" cy="558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43359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3411130"/>
              </p:ext>
            </p:extLst>
          </p:nvPr>
        </p:nvGraphicFramePr>
        <p:xfrm>
          <a:off x="1574800" y="1235778"/>
          <a:ext cx="9593943" cy="5254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9394"/>
                <a:gridCol w="8634549"/>
              </a:tblGrid>
              <a:tr h="6683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Idade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91455" marR="91455" marT="45725" marB="457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91455" marR="91455" marT="45725" marB="45725" anchor="ctr"/>
                </a:tc>
              </a:tr>
              <a:tr h="180426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t-BR" sz="1400" dirty="0" smtClean="0">
                          <a:latin typeface="Century Gothic" panose="020B0502020202020204" pitchFamily="34" charset="0"/>
                        </a:rPr>
                        <a:t>0 a 4 m</a:t>
                      </a:r>
                      <a:endParaRPr lang="pt-BR" sz="14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91455" marR="91455" marT="45725" marB="45725"/>
                </a:tc>
                <a:tc>
                  <a:txBody>
                    <a:bodyPr/>
                    <a:lstStyle/>
                    <a:p>
                      <a:pPr marL="455295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44500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</a:rPr>
                        <a:t>Quando a criança chora ou grita, a mãe sabe o que ela quer.</a:t>
                      </a:r>
                    </a:p>
                    <a:p>
                      <a:pPr marL="455295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44500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</a:rPr>
                        <a:t>A mãe fala com a criança num estilo particularmente dirigido a ela (</a:t>
                      </a:r>
                      <a:r>
                        <a:rPr lang="pt-BR" sz="1400" dirty="0" err="1">
                          <a:latin typeface="Century Gothic" panose="020B0502020202020204" pitchFamily="34" charset="0"/>
                        </a:rPr>
                        <a:t>mamanhês</a:t>
                      </a:r>
                      <a:r>
                        <a:rPr lang="pt-BR" sz="1400" dirty="0">
                          <a:latin typeface="Century Gothic" panose="020B0502020202020204" pitchFamily="34" charset="0"/>
                        </a:rPr>
                        <a:t>).</a:t>
                      </a:r>
                    </a:p>
                    <a:p>
                      <a:pPr marL="455295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44500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</a:rPr>
                        <a:t>A criança reage ao </a:t>
                      </a:r>
                      <a:r>
                        <a:rPr lang="pt-BR" sz="1400" dirty="0" err="1">
                          <a:latin typeface="Century Gothic" panose="020B0502020202020204" pitchFamily="34" charset="0"/>
                        </a:rPr>
                        <a:t>mamanhês</a:t>
                      </a:r>
                      <a:r>
                        <a:rPr lang="pt-BR" sz="140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455295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44500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</a:rPr>
                        <a:t>A mãe propõe algo à criança e aguarda a sua reação. </a:t>
                      </a:r>
                    </a:p>
                    <a:p>
                      <a:pPr marL="455295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400" dirty="0">
                          <a:latin typeface="Century Gothic" panose="020B0502020202020204" pitchFamily="34" charset="0"/>
                        </a:rPr>
                        <a:t>Há trocas de olhares entre a criança e a mãe.</a:t>
                      </a:r>
                      <a:endParaRPr lang="pt-BR" sz="1400" dirty="0">
                        <a:latin typeface="Century Gothic" panose="020B05020202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9549" marR="89549" marT="0" marB="0"/>
                </a:tc>
              </a:tr>
              <a:tr h="27815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t-BR" sz="1400" dirty="0" smtClean="0">
                          <a:latin typeface="Century Gothic" panose="020B0502020202020204" pitchFamily="34" charset="0"/>
                        </a:rPr>
                        <a:t>4 a 8 m</a:t>
                      </a:r>
                      <a:endParaRPr lang="pt-BR" sz="14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91455" marR="91455" marT="45725" marB="45725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44500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</a:rPr>
                        <a:t>A criança começa a diferenciar o dia da noite.</a:t>
                      </a:r>
                    </a:p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44500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</a:rPr>
                        <a:t>A criança utiliza sinais diferentes para expressar suas diferentes necessidades.</a:t>
                      </a:r>
                    </a:p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44500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</a:rPr>
                        <a:t>A criança solicita a mãe e faz um intervalo para aguardar sua resposta.</a:t>
                      </a:r>
                    </a:p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44500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</a:rPr>
                        <a:t>A mãe fala com a criança dirigindo-lhe pequenas frases.</a:t>
                      </a:r>
                    </a:p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pt-BR" sz="1400" dirty="0">
                          <a:latin typeface="Century Gothic" panose="020B0502020202020204" pitchFamily="34" charset="0"/>
                        </a:rPr>
                        <a:t>A criança reage (sorri, vocaliza) quando a mãe ou outra pessoa está se dirigindo a ela.</a:t>
                      </a:r>
                    </a:p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44500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</a:rPr>
                        <a:t>A criança procura ativamente o olhar da mãe.</a:t>
                      </a:r>
                    </a:p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44500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</a:rPr>
                        <a:t>A mãe dá suporte às iniciativas da criança sem poupar-lhe o esforço.</a:t>
                      </a:r>
                    </a:p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44500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</a:rPr>
                        <a:t>A criança pede a ajuda de outra pessoa sem ficar passiva. </a:t>
                      </a:r>
                      <a:endParaRPr lang="pt-BR" sz="1400" dirty="0">
                        <a:latin typeface="Century Gothic" panose="020B05020202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9549" marR="89549" marT="0" marB="0"/>
                </a:tc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2369191" y="763098"/>
            <a:ext cx="78309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Indicadores de risco de desenvolvimento psíquico infantil IRDI</a:t>
            </a:r>
          </a:p>
        </p:txBody>
      </p:sp>
    </p:spTree>
    <p:extLst>
      <p:ext uri="{BB962C8B-B14F-4D97-AF65-F5344CB8AC3E}">
        <p14:creationId xmlns="" xmlns:p14="http://schemas.microsoft.com/office/powerpoint/2010/main" val="330316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9223707"/>
              </p:ext>
            </p:extLst>
          </p:nvPr>
        </p:nvGraphicFramePr>
        <p:xfrm>
          <a:off x="1429658" y="1177722"/>
          <a:ext cx="9710056" cy="53950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14269"/>
                <a:gridCol w="8595787"/>
              </a:tblGrid>
              <a:tr h="4572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Idade</a:t>
                      </a:r>
                      <a:endParaRPr lang="pt-BR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91443" marR="91443" marT="45728" marB="457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pt-BR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91443" marR="91443" marT="45728" marB="45728" anchor="ctr"/>
                </a:tc>
              </a:tr>
              <a:tr h="241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200" dirty="0" smtClean="0">
                          <a:latin typeface="Century Gothic" panose="020B0502020202020204" pitchFamily="34" charset="0"/>
                        </a:rPr>
                        <a:t>8 a 12 m</a:t>
                      </a:r>
                      <a:endParaRPr lang="pt-BR" sz="12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pPr marL="5715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44500" algn="l"/>
                          <a:tab pos="60007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 mãe percebe que alguns pedidos da criança podem ser uma forma de chamar a sua atenção.</a:t>
                      </a:r>
                    </a:p>
                    <a:p>
                      <a:pPr marL="5715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44500" algn="l"/>
                          <a:tab pos="60007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Durante os cuidados corporais, a criança busca ativamente jogos e brincadeiras amorosas com a mãe.</a:t>
                      </a:r>
                    </a:p>
                    <a:p>
                      <a:pPr marL="5715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44500" algn="l"/>
                          <a:tab pos="60007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 criança demonstra gostar ou não de alguma coisa.</a:t>
                      </a:r>
                    </a:p>
                    <a:p>
                      <a:pPr marL="5715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44500" algn="l"/>
                          <a:tab pos="60007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Mãe e criança compartilham uma linguagem particular.</a:t>
                      </a:r>
                    </a:p>
                    <a:p>
                      <a:pPr marL="5715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44500" algn="l"/>
                          <a:tab pos="60007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 criança estranha pessoas desconhecidas para ela.</a:t>
                      </a:r>
                    </a:p>
                    <a:p>
                      <a:pPr marL="5715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44500" algn="l"/>
                          <a:tab pos="60007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 criança possui objetos prediletos.</a:t>
                      </a:r>
                    </a:p>
                    <a:p>
                      <a:pPr marL="5715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44500" algn="l"/>
                          <a:tab pos="60007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 criança faz gracinhas.</a:t>
                      </a:r>
                    </a:p>
                    <a:p>
                      <a:pPr marL="5715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44500" algn="l"/>
                          <a:tab pos="60007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 criança busca o olhar de aprovação do adulto.</a:t>
                      </a:r>
                    </a:p>
                    <a:p>
                      <a:pPr marL="5715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60007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 criança aceita alimentação </a:t>
                      </a:r>
                      <a:r>
                        <a:rPr lang="pt-BR" sz="1200" dirty="0" err="1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semi-sólida</a:t>
                      </a: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, sólida e variada.</a:t>
                      </a:r>
                    </a:p>
                  </a:txBody>
                  <a:tcPr marL="89538" marR="89538" marT="0" marB="0"/>
                </a:tc>
              </a:tr>
              <a:tr h="2304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200" dirty="0" smtClean="0">
                          <a:latin typeface="Century Gothic" panose="020B0502020202020204" pitchFamily="34" charset="0"/>
                        </a:rPr>
                        <a:t>12 a 18 m</a:t>
                      </a:r>
                      <a:endParaRPr lang="pt-BR" sz="12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3"/>
                        <a:tabLst>
                          <a:tab pos="50990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 mãe alterna momentos de dedicação à criança com outros interesses.</a:t>
                      </a:r>
                    </a:p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3"/>
                        <a:tabLst>
                          <a:tab pos="509905" algn="l"/>
                          <a:tab pos="582930" algn="l"/>
                          <a:tab pos="76136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 criança suporta bem as breves ausências da mãe e reage às ausências prolongadas.</a:t>
                      </a:r>
                    </a:p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3"/>
                        <a:tabLst>
                          <a:tab pos="50990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 mãe oferece brinquedos como alternativa para o interesse da criança pelo corpo materno.</a:t>
                      </a:r>
                    </a:p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3"/>
                        <a:tabLst>
                          <a:tab pos="50990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 mãe já não se sente mais obrigada a satisfazer tudo que a criança pede.</a:t>
                      </a:r>
                    </a:p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3"/>
                        <a:tabLst>
                          <a:tab pos="50990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 criança olha com curiosidade para o que interessa à mãe.</a:t>
                      </a:r>
                    </a:p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3"/>
                        <a:tabLst>
                          <a:tab pos="50990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 criança gosta de brincar com objetos usados pela mãe e pelo pai.</a:t>
                      </a:r>
                    </a:p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3"/>
                        <a:tabLst>
                          <a:tab pos="50990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 mãe começa a pedir à criança que nomeie o que deseja, não se contentando apenas com gestos.</a:t>
                      </a:r>
                    </a:p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3"/>
                        <a:tabLst>
                          <a:tab pos="509905" algn="l"/>
                        </a:tabLst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Os pais colocam pequenas regras de comportamento para a criança</a:t>
                      </a:r>
                      <a:r>
                        <a:rPr lang="pt-BR" sz="120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4572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3"/>
                        <a:tabLst>
                          <a:tab pos="509905" algn="l"/>
                        </a:tabLst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criança diferencia objetos maternos, paternos e próprios.</a:t>
                      </a:r>
                      <a:endParaRPr lang="pt-BR" sz="1200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89538" marR="89538" marT="0" marB="0"/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369191" y="763098"/>
            <a:ext cx="78309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Indicadores de risco de desenvolvimento psíquico infantil IRDI</a:t>
            </a:r>
          </a:p>
        </p:txBody>
      </p:sp>
    </p:spTree>
    <p:extLst>
      <p:ext uri="{BB962C8B-B14F-4D97-AF65-F5344CB8AC3E}">
        <p14:creationId xmlns="" xmlns:p14="http://schemas.microsoft.com/office/powerpoint/2010/main" val="2712312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2744" y="1177722"/>
            <a:ext cx="9148082" cy="518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9852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52736" y="965218"/>
            <a:ext cx="78309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Indicadores de risco de desenvolvimento psíquico infantil IRDI</a:t>
            </a:r>
          </a:p>
        </p:txBody>
      </p:sp>
      <p:sp>
        <p:nvSpPr>
          <p:cNvPr id="11" name="Retângulo 2"/>
          <p:cNvSpPr>
            <a:spLocks noChangeArrowheads="1"/>
          </p:cNvSpPr>
          <p:nvPr/>
        </p:nvSpPr>
        <p:spPr bwMode="auto">
          <a:xfrm>
            <a:off x="1364344" y="1730358"/>
            <a:ext cx="9840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O</a:t>
            </a:r>
            <a:r>
              <a:rPr lang="pt-BR" dirty="0" smtClean="0">
                <a:latin typeface="Century Gothic" panose="020B0502020202020204" pitchFamily="34" charset="0"/>
              </a:rPr>
              <a:t>bter </a:t>
            </a:r>
            <a:r>
              <a:rPr lang="pt-BR" dirty="0">
                <a:latin typeface="Century Gothic" panose="020B0502020202020204" pitchFamily="34" charset="0"/>
              </a:rPr>
              <a:t>dados por observação direta e/ou interrogatório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smtClean="0">
                <a:latin typeface="Century Gothic" panose="020B0502020202020204" pitchFamily="34" charset="0"/>
              </a:rPr>
              <a:t>Pelo </a:t>
            </a:r>
            <a:r>
              <a:rPr lang="pt-BR" dirty="0">
                <a:latin typeface="Century Gothic" panose="020B0502020202020204" pitchFamily="34" charset="0"/>
              </a:rPr>
              <a:t>menos 2 vezes por faixa etária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A</a:t>
            </a:r>
            <a:r>
              <a:rPr lang="pt-BR" dirty="0" smtClean="0">
                <a:latin typeface="Century Gothic" panose="020B0502020202020204" pitchFamily="34" charset="0"/>
              </a:rPr>
              <a:t> </a:t>
            </a:r>
            <a:r>
              <a:rPr lang="pt-BR" dirty="0">
                <a:latin typeface="Century Gothic" panose="020B0502020202020204" pitchFamily="34" charset="0"/>
              </a:rPr>
              <a:t>ausência de um indicador não necessariamente representa uma patologia ou “falha orgânica”, mas sinaliza possíveis problemas na relação bebê – cuidador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smtClean="0">
                <a:latin typeface="Century Gothic" panose="020B0502020202020204" pitchFamily="34" charset="0"/>
              </a:rPr>
              <a:t>Quanto </a:t>
            </a:r>
            <a:r>
              <a:rPr lang="pt-BR" dirty="0">
                <a:latin typeface="Century Gothic" panose="020B0502020202020204" pitchFamily="34" charset="0"/>
              </a:rPr>
              <a:t>maior o número de indicadores ausentes, mais sensível se torna para detectar a presença de riscos e problemas no desenvolvimento psíquico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855863" y="5876765"/>
            <a:ext cx="6624736" cy="369332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Century Gothic" panose="020B0502020202020204" pitchFamily="34" charset="0"/>
                <a:cs typeface="Arial" pitchFamily="34" charset="0"/>
              </a:rPr>
              <a:t>O QUE CHAMA A ATENÇÃO É A AUSÊNCIA PROLONGADA</a:t>
            </a:r>
          </a:p>
        </p:txBody>
      </p:sp>
    </p:spTree>
    <p:extLst>
      <p:ext uri="{BB962C8B-B14F-4D97-AF65-F5344CB8AC3E}">
        <p14:creationId xmlns="" xmlns:p14="http://schemas.microsoft.com/office/powerpoint/2010/main" val="1061908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52736" y="965218"/>
            <a:ext cx="78309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Indicadores de risco de desenvolvimento psíquico infantil IRDI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2957888"/>
              </p:ext>
            </p:extLst>
          </p:nvPr>
        </p:nvGraphicFramePr>
        <p:xfrm>
          <a:off x="899892" y="1423384"/>
          <a:ext cx="10555602" cy="5047676"/>
        </p:xfrm>
        <a:graphic>
          <a:graphicData uri="http://schemas.openxmlformats.org/drawingml/2006/table">
            <a:tbl>
              <a:tblPr/>
              <a:tblGrid>
                <a:gridCol w="3719880"/>
                <a:gridCol w="3079525"/>
                <a:gridCol w="3756197"/>
              </a:tblGrid>
              <a:tr h="41629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2070735" algn="l"/>
                          <a:tab pos="450215" algn="l"/>
                        </a:tabLst>
                      </a:pPr>
                      <a:r>
                        <a:rPr lang="pt-BR" sz="1400" b="1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Resultado</a:t>
                      </a:r>
                      <a:endParaRPr lang="pt-BR" sz="1400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2070735" algn="l"/>
                          <a:tab pos="450215" algn="l"/>
                        </a:tabLst>
                      </a:pPr>
                      <a:r>
                        <a:rPr lang="pt-BR" sz="1400" b="1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Interpretação</a:t>
                      </a:r>
                      <a:endParaRPr lang="pt-BR" sz="1400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2070735" algn="l"/>
                          <a:tab pos="450215" algn="l"/>
                        </a:tabLst>
                      </a:pPr>
                      <a:r>
                        <a:rPr lang="pt-BR" sz="1400" b="1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Conduta</a:t>
                      </a:r>
                      <a:endParaRPr lang="pt-BR" sz="1400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59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2070735" algn="l"/>
                          <a:tab pos="450215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Todos os indicadores presentes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2070735" algn="l"/>
                          <a:tab pos="450215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Ausência de risco de sofrimento psíquico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2070735" algn="l"/>
                          <a:tab pos="450215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Parabenizar a mãe / </a:t>
                      </a:r>
                      <a:r>
                        <a:rPr lang="pt-BR" sz="1400" dirty="0" err="1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cuidador</a:t>
                      </a:r>
                      <a:r>
                        <a:rPr lang="pt-BR" sz="14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 e manter a rotina de seguimento.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1407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2070735" algn="l"/>
                          <a:tab pos="450215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Um ou mais indicadores ausentes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2070735" algn="l"/>
                          <a:tab pos="450215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Presença de risco de sofrimento psíquico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2070735" algn="l"/>
                          <a:tab pos="450215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Fazer as orientações necessárias e marcar retorno precoce para realizar </a:t>
                      </a:r>
                      <a:r>
                        <a:rPr lang="pt-BR" sz="1400" dirty="0" err="1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anamnese</a:t>
                      </a:r>
                      <a:r>
                        <a:rPr lang="pt-BR" sz="14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 ampliada e reavaliar se o indicador se instalou. Caso a ausência seja mantida, encaminhar para avaliação especializada.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3259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2070735" algn="l"/>
                          <a:tab pos="450215" algn="l"/>
                        </a:tabLst>
                      </a:pPr>
                      <a:r>
                        <a:rPr lang="pt-BR" sz="140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Mais de 3 indicadores ausentes ou Ausência prolongada</a:t>
                      </a:r>
                      <a:endParaRPr lang="pt-BR" sz="1400" dirty="0"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2070735" algn="l"/>
                          <a:tab pos="450215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Alto risco de </a:t>
                      </a:r>
                      <a:r>
                        <a:rPr lang="pt-BR" sz="1400" dirty="0" smtClean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haver sofrimento </a:t>
                      </a:r>
                      <a:r>
                        <a:rPr lang="pt-BR" sz="14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psíquico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2070735" algn="l"/>
                          <a:tab pos="450215" algn="l"/>
                        </a:tabLst>
                      </a:pPr>
                      <a:r>
                        <a:rPr lang="pt-BR" sz="14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Encaminhar para avaliação especializada.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15660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5452" y="1378857"/>
            <a:ext cx="8276973" cy="520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2419805" y="896053"/>
            <a:ext cx="8020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SINAIS DE ALERTA PARA AUTISMO</a:t>
            </a:r>
          </a:p>
        </p:txBody>
      </p:sp>
    </p:spTree>
    <p:extLst>
      <p:ext uri="{BB962C8B-B14F-4D97-AF65-F5344CB8AC3E}">
        <p14:creationId xmlns="" xmlns:p14="http://schemas.microsoft.com/office/powerpoint/2010/main" val="4182790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74" y="803818"/>
            <a:ext cx="8757525" cy="58001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9774" y="1177722"/>
            <a:ext cx="8757526" cy="500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38732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74" y="1177722"/>
            <a:ext cx="4166746" cy="232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4462" y="3135086"/>
            <a:ext cx="8014337" cy="319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6287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000" y="1110608"/>
            <a:ext cx="7755639" cy="549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6109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74" y="1177722"/>
            <a:ext cx="4166746" cy="232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326" y="1959428"/>
            <a:ext cx="7172902" cy="447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1413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8639" y="2567440"/>
            <a:ext cx="5021262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2197186" y="1546646"/>
            <a:ext cx="820609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Como</a:t>
            </a:r>
            <a:r>
              <a:rPr lang="pt-B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 avaliar o desenvolvimento?</a:t>
            </a:r>
          </a:p>
        </p:txBody>
      </p:sp>
    </p:spTree>
    <p:extLst>
      <p:ext uri="{BB962C8B-B14F-4D97-AF65-F5344CB8AC3E}">
        <p14:creationId xmlns="" xmlns:p14="http://schemas.microsoft.com/office/powerpoint/2010/main" val="3712888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b="10963"/>
          <a:stretch>
            <a:fillRect/>
          </a:stretch>
        </p:blipFill>
        <p:spPr bwMode="auto">
          <a:xfrm>
            <a:off x="5555564" y="1096098"/>
            <a:ext cx="6288093" cy="55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0"/>
            <a:ext cx="8933723" cy="792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A Avaliação do Desenvolvimento na Consulta Pediátrica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r>
              <a:rPr lang="pt-BR" sz="2000" dirty="0" smtClean="0">
                <a:latin typeface="Century Gothic" panose="020B0502020202020204" pitchFamily="34" charset="0"/>
              </a:rPr>
              <a:t>Vigilância </a:t>
            </a:r>
            <a:r>
              <a:rPr lang="pt-BR" sz="2000" dirty="0">
                <a:latin typeface="Century Gothic" panose="020B0502020202020204" pitchFamily="34" charset="0"/>
              </a:rPr>
              <a:t>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</a:t>
            </a:r>
            <a:r>
              <a:rPr lang="pt-BR" sz="2000" dirty="0" err="1" smtClean="0">
                <a:latin typeface="Century Gothic" panose="020B0502020202020204" pitchFamily="34" charset="0"/>
              </a:rPr>
              <a:t>creening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9134" r="1791"/>
          <a:stretch/>
        </p:blipFill>
        <p:spPr bwMode="auto">
          <a:xfrm>
            <a:off x="251845" y="1036047"/>
            <a:ext cx="4986338" cy="224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251845" y="3277698"/>
            <a:ext cx="331311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1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PEDIATRICS Volume 118, </a:t>
            </a:r>
            <a:r>
              <a:rPr lang="pt-BR" sz="11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pt-BR" sz="11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1, July 2006</a:t>
            </a:r>
          </a:p>
        </p:txBody>
      </p:sp>
    </p:spTree>
    <p:extLst>
      <p:ext uri="{BB962C8B-B14F-4D97-AF65-F5344CB8AC3E}">
        <p14:creationId xmlns="" xmlns:p14="http://schemas.microsoft.com/office/powerpoint/2010/main" val="1254971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A599A"/>
            </a:gs>
            <a:gs pos="88000">
              <a:srgbClr val="2C9766"/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B4F121-6FDC-47A9-8795-2E2B2F2AE289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D7E995-E739-4C7F-99BF-187901CA0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C46F48-CB4B-464C-9299-A2C0B1BF6C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1227</Words>
  <Application>Microsoft Office PowerPoint</Application>
  <PresentationFormat>Personalizar</PresentationFormat>
  <Paragraphs>215</Paragraphs>
  <Slides>43</Slides>
  <Notes>43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Slide 1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  <vt:lpstr>A Avaliação do Desenvolvimento na Consulta Pediátrica Vigilância e Screening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2012-05-23T03:10:19Z</dcterms:created>
  <dcterms:modified xsi:type="dcterms:W3CDTF">2017-08-17T22:26:29Z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>21565;#Templates 15|23429aea-cf88-4627-a4f4-d1db26527ca3</vt:lpwstr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>22519;#Templates_Release15|b1fd5811-3f3d-4639-b3ad-a29d0050f2f8</vt:lpwstr>
  </property>
  <property fmtid="{D5CDD505-2E9C-101B-9397-08002B2CF9AE}" pid="6" name="ScenarioTags">
    <vt:lpwstr/>
  </property>
  <property fmtid="{D5CDD505-2E9C-101B-9397-08002B2CF9AE}" pid="7" name="CampaignTags">
    <vt:lpwstr/>
  </property>
</Properties>
</file>