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3" r:id="rId4"/>
  </p:sldMasterIdLst>
  <p:notesMasterIdLst>
    <p:notesMasterId r:id="rId24"/>
  </p:notesMasterIdLst>
  <p:handoutMasterIdLst>
    <p:handoutMasterId r:id="rId25"/>
  </p:handoutMasterIdLst>
  <p:sldIdLst>
    <p:sldId id="257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599A"/>
    <a:srgbClr val="FF00FF"/>
    <a:srgbClr val="2C9766"/>
    <a:srgbClr val="FEDA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5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EE1BEDA-5174-43C0-BE5C-0BEBFC4A0B27}" type="datetime1">
              <a:rPr lang="pt-BR" smtClean="0"/>
              <a:pPr algn="r" rtl="0"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1D4BBD30-7E32-4C24-9F69-465B057FCE19}" type="datetime1">
              <a:rPr lang="pt-BR" smtClean="0"/>
              <a:pPr algn="r"/>
              <a:t>17/08/2017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93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103081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9734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881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2514600"/>
            <a:ext cx="10515600" cy="2743200"/>
          </a:xfrm>
        </p:spPr>
        <p:txBody>
          <a:bodyPr rtlCol="0" anchor="b">
            <a:normAutofit/>
          </a:bodyPr>
          <a:lstStyle>
            <a:lvl1pPr algn="ctr" rtl="0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5257800"/>
            <a:ext cx="10515600" cy="9144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4" y="1714498"/>
            <a:ext cx="3506788" cy="2880360"/>
          </a:xfrm>
        </p:spPr>
        <p:txBody>
          <a:bodyPr rtlCol="0" anchor="b">
            <a:normAutofit/>
          </a:bodyPr>
          <a:lstStyle>
            <a:lvl1pPr algn="l" rtl="0">
              <a:defRPr sz="3000"/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355" y="457200"/>
            <a:ext cx="7242111" cy="5715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51814" y="4590288"/>
            <a:ext cx="3514564" cy="1581912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 algn="l" rtl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rtlCol="0" anchor="b">
            <a:normAutofit/>
          </a:bodyPr>
          <a:lstStyle>
            <a:lvl1pPr algn="l" rtl="0"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4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8083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248962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3563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45C-5381-4D06-8DA4-68FEDB9B26EB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98387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1974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28416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A4FB-ED3A-48C9-90AB-D14C957C6DA1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 dirty="0" smtClean="0"/>
              <a:t>‹#›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47346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EAC-F91B-481E-8F38-17E05FBC2583}" type="datetimeFigureOut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924D8-26FF-4BD5-B158-B7321B8BAB71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17105472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CFA55-6177-40FB-ABE4-853144E6214D}" type="datetime1">
              <a:rPr lang="pt-BR" smtClean="0"/>
              <a:pPr/>
              <a:t>17/08/2017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pt-BR" dirty="0" smtClean="0"/>
              <a:t>‹#›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="" xmlns:p14="http://schemas.microsoft.com/office/powerpoint/2010/main" val="37330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660" r:id="rId12"/>
    <p:sldLayoutId id="2147483651" r:id="rId13"/>
    <p:sldLayoutId id="2147483656" r:id="rId14"/>
    <p:sldLayoutId id="2147483657" r:id="rId1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70"/>
          <a:stretch/>
        </p:blipFill>
        <p:spPr>
          <a:xfrm>
            <a:off x="43542" y="58056"/>
            <a:ext cx="2942899" cy="158110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9967528" y="29027"/>
            <a:ext cx="2224472" cy="18142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6609736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6441" y="272301"/>
            <a:ext cx="681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atin typeface="Century Gothic" panose="020B0502020202020204" pitchFamily="34" charset="0"/>
              </a:rPr>
              <a:t>Meu filho não cresce</a:t>
            </a:r>
            <a:endParaRPr lang="pt-BR" sz="4800" dirty="0"/>
          </a:p>
        </p:txBody>
      </p:sp>
      <p:pic>
        <p:nvPicPr>
          <p:cNvPr id="4" name="Picture 2" descr="Resultado de imagem para crescimento infant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41" y="1219199"/>
            <a:ext cx="5208313" cy="52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587" y="1186773"/>
            <a:ext cx="113183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Velocidade de crescimento – centímetro/ano:</a:t>
            </a:r>
          </a:p>
          <a:p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Velocidade de crescimento – centímetro / ano</a:t>
            </a:r>
          </a:p>
          <a:p>
            <a:pPr>
              <a:lnSpc>
                <a:spcPct val="20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(recomendado calcular por um período mínimo de 4 meses)</a:t>
            </a:r>
          </a:p>
          <a:p>
            <a:pPr>
              <a:lnSpc>
                <a:spcPct val="20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	2,5cm / 4 meses </a:t>
            </a:r>
            <a:r>
              <a:rPr lang="pt-BR" sz="2400" b="1" dirty="0" smtClean="0">
                <a:solidFill>
                  <a:srgbClr val="0A59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espera-se</a:t>
            </a:r>
            <a:r>
              <a:rPr lang="pt-BR" sz="2400" dirty="0" smtClean="0">
                <a:latin typeface="Century Gothic" panose="020B0502020202020204" pitchFamily="34" charset="0"/>
              </a:rPr>
              <a:t> 	  7,5 cm/ ano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Velocidade média de crescimento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0 – 1 ano = 25 cm / ano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1 – 3 anos = 12,5 cm / ano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Century Gothic" panose="020B0502020202020204" pitchFamily="34" charset="0"/>
              </a:rPr>
              <a:t>3 – Puberdade = 5 a 7 cm / ano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10244" name="Picture 4" descr="Resultado de imagem para avaliação médica criança crescim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651374"/>
            <a:ext cx="3505200" cy="195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5299109" y="3429196"/>
            <a:ext cx="682170" cy="210849"/>
          </a:xfrm>
          <a:prstGeom prst="rightArrow">
            <a:avLst/>
          </a:prstGeom>
          <a:gradFill flip="none" rotWithShape="1">
            <a:gsLst>
              <a:gs pos="0">
                <a:srgbClr val="0A599A"/>
              </a:gs>
              <a:gs pos="88000">
                <a:srgbClr val="2C9766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0451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0" name="Picture 8" descr="http://revistadepediatriasoperj.org.br/imagebank/images/v12n1s1a05-ane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4" y="890904"/>
            <a:ext cx="3628553" cy="556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4" name="Picture 12" descr="http://revistadepediatriasoperj.org.br/imagebank/images/v12n1s1a05-ane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204" y="890904"/>
            <a:ext cx="3637490" cy="5567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4199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7587" y="1186773"/>
            <a:ext cx="808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Alvo genético:</a:t>
            </a:r>
          </a:p>
          <a:p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Fórmula para calculo do alvo parental</a:t>
            </a:r>
          </a:p>
          <a:p>
            <a:r>
              <a:rPr lang="pt-BR" sz="2400" dirty="0" smtClean="0">
                <a:latin typeface="Century Gothic" panose="020B0502020202020204" pitchFamily="34" charset="0"/>
              </a:rPr>
              <a:t>    </a:t>
            </a:r>
            <a:r>
              <a:rPr lang="pt-BR" sz="2400" dirty="0" err="1" smtClean="0">
                <a:latin typeface="Century Gothic" panose="020B0502020202020204" pitchFamily="34" charset="0"/>
              </a:rPr>
              <a:t>Tanner</a:t>
            </a:r>
            <a:r>
              <a:rPr lang="pt-BR" sz="2400" dirty="0" smtClean="0">
                <a:latin typeface="Century Gothic" panose="020B0502020202020204" pitchFamily="34" charset="0"/>
              </a:rPr>
              <a:t> JM, 1986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0375" y="3022830"/>
            <a:ext cx="7928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FF"/>
                </a:solidFill>
                <a:latin typeface="Century Gothic" panose="020B0502020202020204" pitchFamily="34" charset="0"/>
              </a:rPr>
              <a:t>Meninas</a:t>
            </a:r>
            <a:r>
              <a:rPr lang="pt-BR" sz="2400" dirty="0" smtClean="0">
                <a:latin typeface="Century Gothic" panose="020B0502020202020204" pitchFamily="34" charset="0"/>
              </a:rPr>
              <a:t>= Altura da mãe + (altura do pai -13)</a:t>
            </a:r>
          </a:p>
          <a:p>
            <a:r>
              <a:rPr lang="pt-BR" sz="2400" dirty="0" smtClean="0">
                <a:latin typeface="Century Gothic" panose="020B0502020202020204" pitchFamily="34" charset="0"/>
              </a:rPr>
              <a:t>(</a:t>
            </a:r>
            <a:r>
              <a:rPr lang="pt-BR" sz="2400" dirty="0" smtClean="0"/>
              <a:t>± 9)				  2</a:t>
            </a:r>
          </a:p>
          <a:p>
            <a:endParaRPr lang="pt-BR" sz="2400" dirty="0">
              <a:latin typeface="Century Gothic" panose="020B0502020202020204" pitchFamily="34" charset="0"/>
            </a:endParaRPr>
          </a:p>
          <a:p>
            <a:r>
              <a:rPr lang="pt-BR" sz="2400" b="1" dirty="0" smtClean="0">
                <a:solidFill>
                  <a:srgbClr val="0A599A"/>
                </a:solidFill>
                <a:latin typeface="Century Gothic" panose="020B0502020202020204" pitchFamily="34" charset="0"/>
              </a:rPr>
              <a:t>Meninos</a:t>
            </a:r>
            <a:r>
              <a:rPr lang="pt-BR" sz="2400" dirty="0" smtClean="0">
                <a:latin typeface="Century Gothic" panose="020B0502020202020204" pitchFamily="34" charset="0"/>
              </a:rPr>
              <a:t>= </a:t>
            </a:r>
            <a:r>
              <a:rPr lang="pt-BR" sz="2400" dirty="0">
                <a:latin typeface="Century Gothic" panose="020B0502020202020204" pitchFamily="34" charset="0"/>
              </a:rPr>
              <a:t>Altura </a:t>
            </a:r>
            <a:r>
              <a:rPr lang="pt-BR" sz="2400" dirty="0" smtClean="0">
                <a:latin typeface="Century Gothic" panose="020B0502020202020204" pitchFamily="34" charset="0"/>
              </a:rPr>
              <a:t>do pai + </a:t>
            </a:r>
            <a:r>
              <a:rPr lang="pt-BR" sz="2400" dirty="0">
                <a:latin typeface="Century Gothic" panose="020B0502020202020204" pitchFamily="34" charset="0"/>
              </a:rPr>
              <a:t>(altura </a:t>
            </a:r>
            <a:r>
              <a:rPr lang="pt-BR" sz="2400" dirty="0" smtClean="0">
                <a:latin typeface="Century Gothic" panose="020B0502020202020204" pitchFamily="34" charset="0"/>
              </a:rPr>
              <a:t>da mãe +13</a:t>
            </a:r>
            <a:r>
              <a:rPr lang="pt-BR" sz="2400" dirty="0">
                <a:latin typeface="Century Gothic" panose="020B0502020202020204" pitchFamily="34" charset="0"/>
              </a:rPr>
              <a:t>)</a:t>
            </a:r>
          </a:p>
          <a:p>
            <a:r>
              <a:rPr lang="pt-BR" sz="2400" dirty="0">
                <a:latin typeface="Century Gothic" panose="020B0502020202020204" pitchFamily="34" charset="0"/>
              </a:rPr>
              <a:t>(</a:t>
            </a:r>
            <a:r>
              <a:rPr lang="pt-BR" sz="2400" dirty="0"/>
              <a:t>± </a:t>
            </a:r>
            <a:r>
              <a:rPr lang="pt-BR" sz="2400" dirty="0" smtClean="0"/>
              <a:t>10)</a:t>
            </a:r>
            <a:r>
              <a:rPr lang="pt-BR" sz="2400" dirty="0"/>
              <a:t>				  2</a:t>
            </a:r>
            <a:endParaRPr lang="pt-BR" sz="2400" dirty="0">
              <a:latin typeface="Century Gothic" panose="020B0502020202020204" pitchFamily="34" charset="0"/>
            </a:endParaRP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2017487" y="3438328"/>
            <a:ext cx="52251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010233" y="4548652"/>
            <a:ext cx="52251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Resultado de imagem para pai medindo filh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58" r="10954" b="8643"/>
          <a:stretch/>
        </p:blipFill>
        <p:spPr bwMode="auto">
          <a:xfrm>
            <a:off x="9985829" y="4396270"/>
            <a:ext cx="2206171" cy="2207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9817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7586" y="1186773"/>
            <a:ext cx="115796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Proporções corporais:</a:t>
            </a:r>
          </a:p>
          <a:p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Segmentos superior (SS) = diferença entre estatura e segmento inferior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Segmento inferior (SI) = Sínfise púbica até o chão</a:t>
            </a:r>
          </a:p>
          <a:p>
            <a:pPr marL="1081088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 smtClean="0">
                <a:latin typeface="Century Gothic" panose="020B0502020202020204" pitchFamily="34" charset="0"/>
              </a:rPr>
              <a:t>Relação </a:t>
            </a:r>
            <a:r>
              <a:rPr lang="pt-BR" sz="2400" dirty="0">
                <a:latin typeface="Century Gothic" panose="020B0502020202020204" pitchFamily="34" charset="0"/>
              </a:rPr>
              <a:t>SS/SI </a:t>
            </a:r>
            <a:r>
              <a:rPr lang="pt-BR" sz="2400" dirty="0" smtClean="0">
                <a:latin typeface="Century Gothic" panose="020B0502020202020204" pitchFamily="34" charset="0"/>
              </a:rPr>
              <a:t>normal – patologia do esqueleto possivelmente ausente</a:t>
            </a:r>
          </a:p>
          <a:p>
            <a:pPr marL="1081088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Century Gothic" panose="020B0502020202020204" pitchFamily="34" charset="0"/>
              </a:rPr>
              <a:t>Relação </a:t>
            </a:r>
            <a:r>
              <a:rPr lang="pt-BR" sz="2400" dirty="0" smtClean="0">
                <a:latin typeface="Century Gothic" panose="020B0502020202020204" pitchFamily="34" charset="0"/>
              </a:rPr>
              <a:t>SS/SI diminuída – avaliar coluna</a:t>
            </a:r>
          </a:p>
          <a:p>
            <a:pPr marL="1081088" indent="-4572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Century Gothic" panose="020B0502020202020204" pitchFamily="34" charset="0"/>
              </a:rPr>
              <a:t>Relação </a:t>
            </a:r>
            <a:r>
              <a:rPr lang="pt-BR" sz="2400" dirty="0" smtClean="0">
                <a:latin typeface="Century Gothic" panose="020B0502020202020204" pitchFamily="34" charset="0"/>
              </a:rPr>
              <a:t>SS/SI aumentada – encurtamento dos membros – avaliar síndromes</a:t>
            </a:r>
          </a:p>
          <a:p>
            <a:pPr algn="ctr">
              <a:lnSpc>
                <a:spcPct val="150000"/>
              </a:lnSpc>
            </a:pPr>
            <a:r>
              <a:rPr lang="pt-BR" sz="2400" i="1" dirty="0" smtClean="0">
                <a:latin typeface="Century Gothic" panose="020B0502020202020204" pitchFamily="34" charset="0"/>
              </a:rPr>
              <a:t>(SS/SI do RN = 1,7)    (</a:t>
            </a:r>
            <a:r>
              <a:rPr lang="pt-BR" sz="2400" i="1" dirty="0">
                <a:latin typeface="Century Gothic" panose="020B0502020202020204" pitchFamily="34" charset="0"/>
              </a:rPr>
              <a:t>SS/SI </a:t>
            </a:r>
            <a:r>
              <a:rPr lang="pt-BR" sz="2400" i="1" dirty="0" smtClean="0">
                <a:latin typeface="Century Gothic" panose="020B0502020202020204" pitchFamily="34" charset="0"/>
              </a:rPr>
              <a:t>de 3 – 6 anos = 1,3)    </a:t>
            </a:r>
            <a:r>
              <a:rPr lang="pt-BR" sz="2400" i="1" dirty="0">
                <a:latin typeface="Century Gothic" panose="020B0502020202020204" pitchFamily="34" charset="0"/>
              </a:rPr>
              <a:t>(SS/SI </a:t>
            </a:r>
            <a:r>
              <a:rPr lang="pt-BR" sz="2400" i="1" dirty="0" smtClean="0">
                <a:latin typeface="Century Gothic" panose="020B0502020202020204" pitchFamily="34" charset="0"/>
              </a:rPr>
              <a:t>aos 8 </a:t>
            </a:r>
            <a:r>
              <a:rPr lang="pt-BR" sz="2400" i="1" dirty="0">
                <a:latin typeface="Century Gothic" panose="020B0502020202020204" pitchFamily="34" charset="0"/>
              </a:rPr>
              <a:t>anos = </a:t>
            </a:r>
            <a:r>
              <a:rPr lang="pt-BR" sz="2400" i="1" dirty="0" smtClean="0">
                <a:latin typeface="Century Gothic" panose="020B0502020202020204" pitchFamily="34" charset="0"/>
              </a:rPr>
              <a:t>1)</a:t>
            </a:r>
            <a:endParaRPr lang="pt-BR" sz="24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55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7586" y="1186773"/>
            <a:ext cx="115796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Idade </a:t>
            </a:r>
            <a:r>
              <a:rPr lang="pt-BR" sz="2400" b="1" dirty="0">
                <a:latin typeface="Century Gothic" panose="020B0502020202020204" pitchFamily="34" charset="0"/>
              </a:rPr>
              <a:t>óssea (Maturação </a:t>
            </a:r>
            <a:r>
              <a:rPr lang="pt-BR" sz="2400" b="1" dirty="0" smtClean="0">
                <a:latin typeface="Century Gothic" panose="020B0502020202020204" pitchFamily="34" charset="0"/>
              </a:rPr>
              <a:t>Esquelética):</a:t>
            </a:r>
          </a:p>
          <a:p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Critério valioso: estatura final é obtida quando ocorre a </a:t>
            </a:r>
            <a:r>
              <a:rPr lang="pt-BR" sz="2400" dirty="0" smtClean="0">
                <a:latin typeface="Century Gothic" panose="020B0502020202020204" pitchFamily="34" charset="0"/>
              </a:rPr>
              <a:t>fusão </a:t>
            </a:r>
            <a:r>
              <a:rPr lang="pt-BR" sz="2400" dirty="0" smtClean="0">
                <a:latin typeface="Century Gothic" panose="020B0502020202020204" pitchFamily="34" charset="0"/>
              </a:rPr>
              <a:t>completa </a:t>
            </a:r>
            <a:r>
              <a:rPr lang="pt-BR" sz="2400" dirty="0">
                <a:latin typeface="Century Gothic" panose="020B0502020202020204" pitchFamily="34" charset="0"/>
              </a:rPr>
              <a:t>entre </a:t>
            </a:r>
            <a:r>
              <a:rPr lang="pt-BR" sz="2400" dirty="0" smtClean="0">
                <a:latin typeface="Century Gothic" panose="020B0502020202020204" pitchFamily="34" charset="0"/>
              </a:rPr>
              <a:t>epífise </a:t>
            </a:r>
            <a:r>
              <a:rPr lang="pt-BR" sz="2400" dirty="0">
                <a:latin typeface="Century Gothic" panose="020B0502020202020204" pitchFamily="34" charset="0"/>
              </a:rPr>
              <a:t>e </a:t>
            </a:r>
            <a:r>
              <a:rPr lang="pt-BR" sz="2400" dirty="0" smtClean="0">
                <a:latin typeface="Century Gothic" panose="020B0502020202020204" pitchFamily="34" charset="0"/>
              </a:rPr>
              <a:t>metáfise óssea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i="1" dirty="0" err="1" smtClean="0">
                <a:latin typeface="Century Gothic" panose="020B0502020202020204" pitchFamily="34" charset="0"/>
              </a:rPr>
              <a:t>Radiográfia</a:t>
            </a:r>
            <a:r>
              <a:rPr lang="pt-BR" sz="2400" i="1" dirty="0" smtClean="0">
                <a:latin typeface="Century Gothic" panose="020B0502020202020204" pitchFamily="34" charset="0"/>
              </a:rPr>
              <a:t> de mão e punho E – utilizando como </a:t>
            </a:r>
            <a:r>
              <a:rPr lang="pt-BR" sz="2400" i="1" dirty="0" smtClean="0">
                <a:latin typeface="Century Gothic" panose="020B0502020202020204" pitchFamily="34" charset="0"/>
              </a:rPr>
              <a:t>referência </a:t>
            </a:r>
            <a:r>
              <a:rPr lang="pt-BR" sz="2400" i="1" dirty="0">
                <a:latin typeface="Century Gothic" panose="020B0502020202020204" pitchFamily="34" charset="0"/>
              </a:rPr>
              <a:t>o Atlas de  </a:t>
            </a:r>
            <a:r>
              <a:rPr lang="pt-BR" sz="2400" i="1" dirty="0" err="1" smtClean="0">
                <a:latin typeface="Century Gothic" panose="020B0502020202020204" pitchFamily="34" charset="0"/>
              </a:rPr>
              <a:t>Greulich-Pyle</a:t>
            </a:r>
            <a:endParaRPr lang="pt-BR" sz="2400" i="1" dirty="0" smtClean="0">
              <a:latin typeface="Century Gothic" panose="020B0502020202020204" pitchFamily="34" charset="0"/>
            </a:endParaRP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i="1" dirty="0" smtClean="0">
                <a:latin typeface="Century Gothic" panose="020B0502020202020204" pitchFamily="34" charset="0"/>
              </a:rPr>
              <a:t>Determinação da idade óssea por um score para cada osso da mão desenvolvido </a:t>
            </a:r>
            <a:r>
              <a:rPr lang="pt-BR" sz="2400" i="1" dirty="0">
                <a:latin typeface="Century Gothic" panose="020B0502020202020204" pitchFamily="34" charset="0"/>
              </a:rPr>
              <a:t>por </a:t>
            </a:r>
            <a:r>
              <a:rPr lang="pt-BR" sz="2400" i="1" dirty="0" err="1">
                <a:latin typeface="Century Gothic" panose="020B0502020202020204" pitchFamily="34" charset="0"/>
              </a:rPr>
              <a:t>Tanner-Whitehouse</a:t>
            </a:r>
            <a:endParaRPr lang="pt-BR" sz="2400" i="1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Resultado de image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03" r="8696" b="6625"/>
          <a:stretch/>
        </p:blipFill>
        <p:spPr bwMode="auto">
          <a:xfrm>
            <a:off x="11016344" y="4826991"/>
            <a:ext cx="1175656" cy="1777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1027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7586" y="1186773"/>
            <a:ext cx="1157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entury Gothic" panose="020B0502020202020204" pitchFamily="34" charset="0"/>
              </a:rPr>
              <a:t>Avalição </a:t>
            </a:r>
            <a:r>
              <a:rPr lang="pt-BR" sz="2400" b="1" dirty="0" err="1" smtClean="0">
                <a:latin typeface="Century Gothic" panose="020B0502020202020204" pitchFamily="34" charset="0"/>
              </a:rPr>
              <a:t>puberal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77560"/>
            <a:ext cx="5112235" cy="443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06" y="919933"/>
            <a:ext cx="4765823" cy="553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75427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29029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</a:t>
            </a:r>
            <a:r>
              <a:rPr lang="pt-BR" sz="3600" b="1" dirty="0" smtClean="0">
                <a:latin typeface="Century Gothic" panose="020B0502020202020204" pitchFamily="34" charset="0"/>
              </a:rPr>
              <a:t>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07586" y="1186773"/>
            <a:ext cx="115796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O Papel do Pediatra: Avaliação </a:t>
            </a:r>
            <a:r>
              <a:rPr lang="pt-BR" sz="2400" b="1" dirty="0" smtClean="0">
                <a:latin typeface="Century Gothic" panose="020B0502020202020204" pitchFamily="34" charset="0"/>
              </a:rPr>
              <a:t>– História e exame físico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História da família da criança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Condições </a:t>
            </a:r>
            <a:r>
              <a:rPr lang="pt-BR" dirty="0" smtClean="0">
                <a:latin typeface="Century Gothic" panose="020B0502020202020204" pitchFamily="34" charset="0"/>
              </a:rPr>
              <a:t>gestacionais e condições do parto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Estado nutricional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Atenção a todas as queixas – mesmo pequenas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Exame físico 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Avaliação do estado físico e nutricional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Peso/ estatura/ proporcionalidade SS/SI</a:t>
            </a:r>
          </a:p>
          <a:p>
            <a:pPr marL="706438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Medida da envergadura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21506" name="Picture 2" descr="Resultado de imagem para exames fisicos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29" y="4523619"/>
            <a:ext cx="3120570" cy="2080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657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2650" y="933767"/>
            <a:ext cx="1157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O Papel do Pediatra: Avaliação </a:t>
            </a:r>
            <a:r>
              <a:rPr lang="pt-BR" sz="2400" b="1" dirty="0" smtClean="0">
                <a:latin typeface="Century Gothic" panose="020B0502020202020204" pitchFamily="34" charset="0"/>
              </a:rPr>
              <a:t>Laboratorial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7975" y="1617956"/>
            <a:ext cx="5744482" cy="405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Hemograma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Eletrólitos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Gasometria venosa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Ureia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Creatinina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Urina I e urocultura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Função hepática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Anticorpos </a:t>
            </a:r>
            <a:r>
              <a:rPr lang="pt-BR" dirty="0" err="1" smtClean="0">
                <a:latin typeface="Century Gothic" panose="020B0502020202020204" pitchFamily="34" charset="0"/>
              </a:rPr>
              <a:t>IgA</a:t>
            </a:r>
            <a:r>
              <a:rPr lang="pt-BR" dirty="0" smtClean="0">
                <a:latin typeface="Century Gothic" panose="020B0502020202020204" pitchFamily="34" charset="0"/>
              </a:rPr>
              <a:t> – </a:t>
            </a:r>
            <a:r>
              <a:rPr lang="pt-BR" dirty="0" err="1" smtClean="0">
                <a:latin typeface="Century Gothic" panose="020B0502020202020204" pitchFamily="34" charset="0"/>
              </a:rPr>
              <a:t>Antiendomísio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 smtClean="0">
                <a:latin typeface="Century Gothic" panose="020B0502020202020204" pitchFamily="34" charset="0"/>
              </a:rPr>
              <a:t>Anti-Transglutaminase</a:t>
            </a:r>
            <a:r>
              <a:rPr lang="pt-BR" dirty="0" smtClean="0">
                <a:latin typeface="Century Gothic" panose="020B0502020202020204" pitchFamily="34" charset="0"/>
              </a:rPr>
              <a:t> tecidual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Cariótipo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540066" y="1513617"/>
            <a:ext cx="536889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Anemia crônica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Acidose tubular renal</a:t>
            </a:r>
            <a:endParaRPr lang="pt-BR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Disfunção renal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Disfunção </a:t>
            </a:r>
            <a:r>
              <a:rPr lang="pt-BR" dirty="0" smtClean="0">
                <a:latin typeface="Century Gothic" panose="020B0502020202020204" pitchFamily="34" charset="0"/>
              </a:rPr>
              <a:t>hepática</a:t>
            </a:r>
            <a:endParaRPr lang="pt-BR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Infecção urinária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Doenças </a:t>
            </a:r>
            <a:r>
              <a:rPr lang="pt-BR" dirty="0" smtClean="0">
                <a:latin typeface="Century Gothic" panose="020B0502020202020204" pitchFamily="34" charset="0"/>
              </a:rPr>
              <a:t>celíacas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Century Gothic" panose="020B0502020202020204" pitchFamily="34" charset="0"/>
              </a:rPr>
              <a:t>Síndrome de </a:t>
            </a:r>
            <a:r>
              <a:rPr lang="pt-BR" dirty="0" smtClean="0">
                <a:latin typeface="Century Gothic" panose="020B0502020202020204" pitchFamily="34" charset="0"/>
              </a:rPr>
              <a:t>T</a:t>
            </a:r>
            <a:r>
              <a:rPr lang="pt-BR" dirty="0" smtClean="0">
                <a:latin typeface="Century Gothic" panose="020B0502020202020204" pitchFamily="34" charset="0"/>
              </a:rPr>
              <a:t>urner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20482" name="Picture 2" descr="Resultado de imagem para exames laboratori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314" y="4751197"/>
            <a:ext cx="2714171" cy="1804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345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596747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43541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13200" y="643464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Estrutura p&lt;3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13200" y="1541783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Velocidade de crescimento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cxnSp>
        <p:nvCxnSpPr>
          <p:cNvPr id="16" name="Conector reto 15"/>
          <p:cNvCxnSpPr>
            <a:stCxn id="7" idx="2"/>
            <a:endCxn id="15" idx="0"/>
          </p:cNvCxnSpPr>
          <p:nvPr/>
        </p:nvCxnSpPr>
        <p:spPr>
          <a:xfrm>
            <a:off x="6096000" y="1247531"/>
            <a:ext cx="0" cy="2942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68300" y="2863446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Normal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632700" y="2863445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entury Gothic" panose="020B0502020202020204" pitchFamily="34" charset="0"/>
              </a:rPr>
              <a:t>Alterada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Century Gothic" panose="020B0502020202020204" pitchFamily="34" charset="0"/>
              </a:rPr>
              <a:t>Desaceleração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61046" y="3770574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Estatura Alvo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68306" y="4648674"/>
            <a:ext cx="4165600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Padrão Familiar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cxnSp>
        <p:nvCxnSpPr>
          <p:cNvPr id="28" name="Conector reto 27"/>
          <p:cNvCxnSpPr>
            <a:stCxn id="15" idx="2"/>
          </p:cNvCxnSpPr>
          <p:nvPr/>
        </p:nvCxnSpPr>
        <p:spPr>
          <a:xfrm>
            <a:off x="6096000" y="2145850"/>
            <a:ext cx="0" cy="3070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0"/>
          </p:cNvCxnSpPr>
          <p:nvPr/>
        </p:nvCxnSpPr>
        <p:spPr>
          <a:xfrm rot="5400000" flipH="1" flipV="1">
            <a:off x="4068287" y="835733"/>
            <a:ext cx="410527" cy="364490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20" idx="0"/>
          </p:cNvCxnSpPr>
          <p:nvPr/>
        </p:nvCxnSpPr>
        <p:spPr>
          <a:xfrm rot="16200000" flipV="1">
            <a:off x="7700487" y="848432"/>
            <a:ext cx="410526" cy="361950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4954813" y="3770574"/>
            <a:ext cx="2677887" cy="6040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Century Gothic" panose="020B0502020202020204" pitchFamily="34" charset="0"/>
              </a:rPr>
              <a:t>Desvio do padrão familiar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cxnSp>
        <p:nvCxnSpPr>
          <p:cNvPr id="60" name="Conector reto 59"/>
          <p:cNvCxnSpPr>
            <a:stCxn id="21" idx="3"/>
            <a:endCxn id="58" idx="1"/>
          </p:cNvCxnSpPr>
          <p:nvPr/>
        </p:nvCxnSpPr>
        <p:spPr>
          <a:xfrm>
            <a:off x="4526646" y="4072608"/>
            <a:ext cx="4281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Nuvem 61"/>
          <p:cNvSpPr/>
          <p:nvPr/>
        </p:nvSpPr>
        <p:spPr>
          <a:xfrm>
            <a:off x="7932964" y="3707460"/>
            <a:ext cx="3565071" cy="1037757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Investigar</a:t>
            </a:r>
            <a:endParaRPr lang="pt-BR" sz="2400" b="1" dirty="0">
              <a:latin typeface="Century Gothic" panose="020B0502020202020204" pitchFamily="34" charset="0"/>
            </a:endParaRPr>
          </a:p>
        </p:txBody>
      </p:sp>
      <p:cxnSp>
        <p:nvCxnSpPr>
          <p:cNvPr id="64" name="Conector reto 63"/>
          <p:cNvCxnSpPr>
            <a:stCxn id="58" idx="3"/>
            <a:endCxn id="62" idx="2"/>
          </p:cNvCxnSpPr>
          <p:nvPr/>
        </p:nvCxnSpPr>
        <p:spPr>
          <a:xfrm>
            <a:off x="7632700" y="4072608"/>
            <a:ext cx="311322" cy="153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62" idx="3"/>
            <a:endCxn id="20" idx="2"/>
          </p:cNvCxnSpPr>
          <p:nvPr/>
        </p:nvCxnSpPr>
        <p:spPr>
          <a:xfrm flipV="1">
            <a:off x="9715500" y="3467512"/>
            <a:ext cx="0" cy="2992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H="1">
            <a:off x="2436591" y="5252740"/>
            <a:ext cx="14517" cy="494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 79"/>
          <p:cNvSpPr/>
          <p:nvPr/>
        </p:nvSpPr>
        <p:spPr>
          <a:xfrm>
            <a:off x="307974" y="5481837"/>
            <a:ext cx="1811111" cy="1013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IO &lt; IC</a:t>
            </a:r>
          </a:p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Retardo constitucional do crescimento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sp>
        <p:nvSpPr>
          <p:cNvPr id="81" name="Retângulo 80"/>
          <p:cNvSpPr/>
          <p:nvPr/>
        </p:nvSpPr>
        <p:spPr>
          <a:xfrm>
            <a:off x="2715534" y="5500438"/>
            <a:ext cx="1811111" cy="1013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IO = IC</a:t>
            </a:r>
          </a:p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Baixa</a:t>
            </a:r>
          </a:p>
          <a:p>
            <a:pPr algn="ctr"/>
            <a:r>
              <a:rPr lang="pt-BR" sz="1400" b="1" dirty="0" smtClean="0">
                <a:latin typeface="Century Gothic" panose="020B0502020202020204" pitchFamily="34" charset="0"/>
              </a:rPr>
              <a:t>Estatura</a:t>
            </a:r>
            <a:endParaRPr lang="pt-BR" sz="1400" b="1" dirty="0">
              <a:latin typeface="Century Gothic" panose="020B0502020202020204" pitchFamily="34" charset="0"/>
            </a:endParaRPr>
          </a:p>
        </p:txBody>
      </p:sp>
      <p:cxnSp>
        <p:nvCxnSpPr>
          <p:cNvPr id="84" name="Conector reto 83"/>
          <p:cNvCxnSpPr/>
          <p:nvPr/>
        </p:nvCxnSpPr>
        <p:spPr>
          <a:xfrm flipH="1">
            <a:off x="2443845" y="4371471"/>
            <a:ext cx="1" cy="303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>
            <a:off x="2436591" y="3478863"/>
            <a:ext cx="1" cy="303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>
            <a:off x="2119085" y="5747657"/>
            <a:ext cx="59644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58073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2" descr="Resultado de imagem para tanner e whitehouse velocidade do cresc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MWFRUXGCAbFxcXGB0bHRcdGB8fGxgYGhcdHyggGBolHhcbIjEhJSkrLi4uFx8zODMtNygtLi0BCgoKDQ0NFQ8PFS0dFR0tLS0tKy0tKy0tKysxLS0rKystLS0tKy0rKysrLS0tKzcrLSstKy8rLSsrKysrKy0rK//AABEIARYAtQMBIgACEQEDEQH/xAAbAAABBQEBAAAAAAAAAAAAAAADAAECBAUGB//EAEYQAAIAAwUFBAYIBAUEAwEBAAECAAMRBBIhIjETMkFRYQVCUnEGI2JygZEzQ5KhsbLR0hRTgsJjk8Hh8IOio9MVFnOzB//EABUBAQEAAAAAAAAAAAAAAAAAAAAB/8QAFBEBAAAAAAAAAAAAAAAAAAAAAP/aAAwDAQACEQMRAD8A9Y9Ku1Jlnkh5Sl2LjAKWyrV5mC41KIwB4EiK49J813YTBVmAY0C0UkXi3CtCaa3QTjSkdDCgMTsf0h27SxsJsu/Lv5xQpiRdcd1hSh5HDrALP23MMic6hZzoJxlhQVv7KgVSlScxOFNRdPGOihQHKD0ocSZjbOY5lreviXd2nrJiKJaXmre2RIx0Za0rSC2H0hmGY6zJZoZl1KLQBb05QSx1YiSMKauorjHTQoDmu0vSVxYmtEuS4chwisKgMqMylqarVbuGrEDrFwdveqnTdjMpJcqVAqzBDRmVBicKkDUilNRGzCgObmekj3voHAUsrgjGq3QDXuqCSSxG7QjlDj0mJAYSZijCqMtGF5A4LDuAXqE47rco6OFAcg/pbMFnJ2LGcJIat03Q5W9Qg40Bu6VqWAwjWk9u1lzX2TjZvcoRS9mu3qaqneqe7QxswoDnuxPSFpklmmSZl+XJSY4C0vs0sOVloTXjQdQRwiX/ANkNQNg5BdUvKQVJZA5IJpUANSuFaGmkb8KA5qb6U5L4kvgLxWmLZXYhRhUVSl7Qk4VGMEl+k5LhDZ5oJe5XCm9MQmumsomnEEc6R0MKA5mV6VEgN/DuoKXiGOIJ2RA0pQCdVjXC42BpFu2ekIlpKcyZvrJd+7TMmAN11FSpFcScBQ6mgjbhQHOj0pxI/h5uDIvA12iF6imBpS5gd+o6xO2duvKnujSmZMAhUclvMSThXMKAcEbjhG/CgOYm+lLCh/h5gocRQG8Ls00BrlxlDH2hzrBF9JTfoZEwgmmA3cyIce9mmV4YKY6OFAUex+0dvLEy4yY0owx/5jTzBHCFF6FAcdaJksPMMxkGd94iuDEcfhEbS6CW8xQpopZTqDQEjTUQLtmzYTHu19YwIzZvWMF0YVoWOvOKU8OZUwXylZV4rQazL9QSV6fDGKLM6Yi1BY3gHNBKTESxViDtKCoBoGIOHCLtl7PMxJjK1NmWUh5QxKVBpRzhUaxupLkU3mx1zvj98DtSSRLmUZhVSTnfE0444xBzk1UEzZ32JFanYgDKxU4l8cV1/wBcIHLdSMrMxww2S94Mwq20ug3VrStcRrHWbOSaVZvtv+sOEkjvN9t/1gOTmTwhuOBXasgIFK3WIFQThoPiYLPtEtLtRvEKMOJivaLFeJYTDQWhqVoaC+akEqSTxxJ0HIRO02Bjs/Wk0mDUL1xGTXziizOZUW9cqOgFflWGtU6VKUvMFFGGldTSI2izPQATSc6YFU5gk7mvLqIh2pYmaWQZhbSgISlfgvWAu2ppSKWZRQa015fj8IrWq1yVlbagEugNaE4NShpw1iFvsj7OZSaSbpIqEpUCorRK68onM7OqpXaVFMAVSmGmFzTAfKAiJilb9zDGuFSLtQwoNTUHTlDyLRLeWZoXKATumuWtcuvCJWWwsFUbUgUxACUx11XGuOsNYuzm2SgzKVUVChKVYVamXSpMArLMlupYDAVqLuOGOmv+vDWHs8+W9aKMOBXmKg/IxGwdmFZdBMIFTgAlNacV5Quz+yiATtCDebQJoGIXVeX31gHslrkzahQKihNVpS9WleRy6Q9mtMlywVdOa06aHHhygdk7NIv56Y0F1UGUaA5Ncx+cNZOzCGmnaEZsKBMRgccutWOkBKy2uU7uiqLyEhqrTQ0P+mPUQWROlNMaWExWtSVAGFKj/uFMMcaQGzdnEPMYTCCTqAlTXWuTWv4DlE5fZ7Ca52hFQpJASpOIxNzkBAOtrktOaSFF9cTVacAcDxwMN/FSjO2IUXgPDhiLwoeOAOnLyiJ7OInuwc1ujNRKk1ZcctDgqgcdecFs1jAnMSatcBvELXEkcAK4L+PMwG72AKCYMALw090QoXYX1vvD8ohRBhdpWpkvFQGbbMKFS3eY8NNNfxNBGbaZzuswsorssTu6NNAIU44gV+MaNttYlmYSrN61sFpXFm5kfLU1EZU+3IRNNDmlClRXQzBqtV+/GKO/R5tBkTTxn9kDtjTNm+RN0988vcgaGVQZ30/mTP1gdr2WzfO+6frJnLziC6Hm+BPtn9kK/N8CfbP7IrKZVN9/8yZ+sPWT43/zJn6wHOMjsxAVLxtD6uQN9uS1+6Lrdj2g0yycGr9I/X/D6xnNMU1UB29dM0DFji+AZsCfOBGzrW9s+0Bcqa3iBSlTTClAcLoww6RRsv2VaDTLKwIP0j8P+nEZ/Y89hS7KH/Uf9kWJfYKMqss2elasM9KXwDdIpoDjTnGlIs2ylXFZmoDQuSzGtTiRidfOIMWd2NPYMKSsQR9I/H+iHndmzlVmKy8AT9I/Ae5Fi9M9r7M/h/VFe0MNqoYTLxkvTW4KXt68SwahwrrwrTAKtnVqKbo0HfP6Q9nRtmuUbo755DpELNalurg+g+rmfpD2e1Js1wfdH1b8h7MUSlK13QanvnmekPZ0ahwG83fPjPSKdq7RVJEx1DEorsAUcAlQSATTAYRyno56X2q1LNMuRZxsyC193H0hY4eV0/dAdnIRqNlGvjPT2YeTLar4De8Z5L7Mc2vatuVhL2NlvOrOBtJlMpQUJu4Vvj74S9qW8FvUWXHEDazMf+3DQQHRSpbVbAaj6w/tiQltfbAbq/WHr7Mcj6GemJtbzQ8kIFCsCgd61NMRTAR1H8al9sszRfq36+zAFeW21fAbv8w+JvZhWQNt5lQALi0o5auZ9aqKffA3tabV8r7v8uZ4m9mFYLSrz5lA4uolbyMurPpeAr8II6DsP633h+UQ0N2D9b7w/KIeIrn+0BLq+0CkbV6X6UreYClePD4xnEi7PuqAuyFKaAes0jRt9nEwuCSKTnOFMczYGoOGPD8KxmWuwIFm5RhIAUmmnrOkUd8jTaDKmnjP7IHbXm7N8qbp755e7EBs/wDH/wDPArbs9m/026f53KILoab4U+2f2Q96b4U+2f2xX9X/AI3/AJoXq/8AG/8ANAc+km+11qrenzASp0qzjA016xsP6PIfrZ4oABSaRSihdBhXKDXnGDcC1mLRWE6YQ71wzPQtUV+caC9rzCQotNlYBasb+bjWhGUAZRUjHGAtSfRpAgVps5moavtCDmoTTwjDAcKxsNKql3pTHHhTHiY5mb2vPbCXaLHjS7mYkkb1eGoNMMa4RbkWu1zEvS2sr4UqpYi9e48gE4a1MBb/APhx7Pyf4/WRK02MrLwagRXqBWjXgdasdNca/CCdlC0Ub+I2db2XZ1oFoMDXjWvziNunGrpVbuxZqVzV0rTwwGNZ1yrlOgh7MPVrlO6v4CAWezpdX1a6Dl+kTs0hLi+rG6OXIdIoadZRMkvLIIDq6kjUXqio+cch2d//AJ5sw2ytdpl3iQ1wqK3SVFaDHU/OOxkyEu/RrqeXPyh7NIShyLvNwHjPSA5I+hc12vm32q8tQCCooDSoFBgDQYdBDy/Qycaj/wCQtWU4VKnljQjrHTyJKZvVrvch0h5NmSr5F15dFgOf9EvRFLE80o7veCrRgBShrhTzjpgudsvdX/WASrOlWyLryESFnS+2Rd1e6OsAV1O1fDu/3NFVD698KerX8zxOdZ02j5F3fCPE0VLPIVZ73VVaotbopWjPrzgjo/R/633x+VYUR9HGrtffH5VhRFc925JZg4ltdYzXqwNCBebEUGJrTA4c66GlNkTAk282knEVvYEzSuYipoKCLvasxgZlxbx2rYY8ZlDp0MZm3mGXNLSzUycdBTGYBlJJFRjxij0FRPoMZfyb9YFbRO2b4y908G5ecJdnT67/AM0Cthl7N/pt0/zuUQWwJ3OX8m/WFSdzl/Jv1gQMv/G/80Ksv/G/80Bzjo2bMobbTNQCoN56GhBqKxCSt3akfwVALp2YrdxYC8KHHHgtKjzhTHYAlJQmevfLMYqGBdgQxIYjAnUGJC2TFF0dn2YBjQgTjQkE0r6jGhEUCltdzB7GMLy7RbmlCKUVTSta66Rf7Lts4FJazbAKkVSWTVsQWKgHAkBuGoEVXtEwCh7OstCQKbY0xOGGw5/hCFtmy6MOz7KLuIInEEdR6j2j8zAdV/Hpymf5Uz9sDnujpMYKahCKsjKaUJpmAqI5ub2hOAJNgs2AqfXnh/0OsTbtO1BWVLHZlqCDS0MNRSuEiIJ2ZTdXO+g8P6RKzg7NaM+6PDyHSBSGe6uXgO9/tCs7vsxl7o73Tyig0mt3ffU+Hn5Q9nrQ533m8PjPSKsl5l3d4nv9fKC2Z5lN0bzd8+M9IB7Opo2d9fZ6dIlJRqvnfX2eS9IFId82Ua+Py9mJSpkyr5Rr4zyX2YCcuWatnfX2f0h9mb5zvur4fa6QBJsyrZRr4z+2EXmXzlGi98+17MAWbLO1fO+77PibpFOVLItD1dmqi713DM+AoBz41gk6ZM2j5Ru+M+JvZitZXbbzL60oi0oxauZ61qopAdH6OLTa++PyrCiXo8cJnvD8ohRBjWyeJZdmrTasMBWlXI05Yxj2u2I6TWFRekVoRjgZgNaVGo5xvTblXv0ptG1pTfNK160jJ7QdLk7Z0K7HC6QR9ZXHjjFHcBZviT7J/dAbcszZvmTdPdPI+1EQsrwzPszf0gNtErZvlmbp7s3l5RBeuzfEn2T+6Fdm+JPsH90ApK8Mz7M39IVJXhmfZmfpAcxMcZgxNdu9aK1PpG0wP4wRnXLvb/hbr0h1agNAabd6V/8A0bnj84LMmbuB3+nWKBzpi4b+8vdbmPZhrXNW4d77DdPZg059PeXlzENbHNw/7dIAVrnrcmb26e43IezBjOXHf08DftiFumG5M908uQixtGx8ukAGTaBQb2g7jfthpFpFxcG3R3G5D2YNJc0XyHCGsxa4vury5CAFJtIu6Nqe43P3YlZrSKHBt5u43jPsxOQxC/FuXOJWYtQ+83LxmAryLUM2Da+BunsxKVaRV8G1/ltyX2YnIrm97p0h5Nav59OSwAZdqALYNr/Lb9sP/FC+cr7q/Vt7XsxOWTVvPpEwTfPur/dAVJ9pG1fK+7/LbxN7MBsVoDWiYKMKS13kZe85wvAV+EXptdq/u9PE0UJjUnNjjs1pp4ngOi9Hz9L74/KsKB+jLVE33x+RYUQZlpswmFweE0sMOKzCw/CMa12JAk6uYrIAvHX6ytepOMa/aCuRMCNdbamh8phrXDSlYxrVZ5glzau1RIowABqazKVZgTWnWKPQbk3xp/ln98AtyTdm+dNxvqzyPtwqSvDM+zM/SA20S9m+WZunuzOR6RBduTfGn+Wf3wrk3xp/ln98ApK8Mz7Mz9IVJXhmfZmfpAc6ZCmpYKTt3qaa+sbziUyzplyDf5DrFcyya3WmAbd6Ci4esbxKT84I8l8vrJm/yTr7EUGnWVMMg3l4DpEbbZ0uHIvyHPyiE2S+HrJm8vBOY9iGtkp7h9ZM+SdPYgJ22zpdmZV3TwHIQb+FTHKnyH6RTtclgj533TwTkPYg4lNj6x9OSfsggsmypdGVNOQhWezJcXKm6vAch0gUqztQesfQcE/ZCkSG2Y9Y+6OCcvcgosiyJd3U1PdHOHs1lShypvNwHjMBkWdrv0j6ngnP3IlZ7O1D6x95uCeM+xAKVZ0zZU3vCOkKTZ0q+VNfCOQgciztm9Y+9yTp7EPKs7Vf1ja8k5L7EBOVZ0q+VdfCP0iQsyXzlTRe6PagEqQ15vWNqOCfsiewa+fWNovBOvswEptkTavlXd8I8TdIqS7GgnuVVRWWtaACuZqVoMYsTJDbR/WNu8k8T+zFaShWfMLOzVRSAwUXaF9Lqj76wG/6MrQTffH5FhQvRpq7U+2PyLCiDF7QtJQuyrfImNhU8ZhB0B0BjHtNodpc1jLJrIxIoAKGYNDU0NK66Rs2yYqs7McNqw0rvOQPIY6xk2u1o6TiCc0ioynQbQfDGKPQLk3xy/8ALP8A7IBbkm7N86bp+rPI+3C9V4Zn2Zv6QG27PZvlmbp7szl5RBduTvHL/wAtv/ZDXJ38yX/lt/7IFSV4Zn2Zn6QqSvDM+zM/SA5hmcXqgH174ggA+sbgakfOCTJrZcvf8Q9rpEVmIARmHr3wuth6xoLNmrlxO/4D16RQ02Y2GXvL3hzERtk1rhy8PEOnSCzZ64YneXunmOkRts1Lh1+yeY6QArbONyZh3T3hyEFE844cPEP0iNtmpcma7p7rcvKC7RMddPC36QEJM83RhwHeH6QrNaG2YwG6O908oJKnqFXXQd1v0h7PaFuDe3V7rch0gBSZ5u6DU97r5RKzTjQ4Debv+2ekTs9oW73tT3W5+USss9acd5u6fGekBXkzjmwG94vLpDy5pq+A18fRekEkT1za73hPTpClWgVfXXwtyXpAAlTTebAa+L/aJCeb7YDRe/73SCS7QKvrr4W/SJfxAvnXRe63NukAGZNO0fAbvj9pukVpRLT3qBS4ujV7z64YRee0javrujuN4m6RTNrBnsMcEWtVI4tzGPwgjc9GFpth7Y/IsKF6M6TffH5FhRFZNsAJmBqFdo2B980++M+XIRhNRKBWlqougUF4zMQBhxi/bLPfMwH+aSMK0KzCRrhwjNk9nIJhDKWoq41pvPMJwr16nCKNwdr2m9dvSt2v0Tc6fzYhP7UtLervSqMrVOybClB/O9qM9LHK2n0Z3OfXzhfwcu+nqzutx6p1gNR+1rSCBelY1+pbhT/G6xF+17ULuaTif5Lcif53SM97LLDL6s8ePl1h5lkl1TIdefsnrAWVVlXM1WM0sSBQVZi2ALGgx5mCzZm7id/9esVbRZUFMh3+fXziE6QmXId/n59YC9OmaZjvL+I6xC2zMjZj/wAI6wCbZUwoveXj1HWFa7Klw5OHPy6wBrY2SZmO6fwHWDXzjmOn/OMU7XZVuPl7p49B1gws6Y5fv/3gCSZmUZjp/wA4w9mfIMx3V/AdYBZ7Mt0YcP8AnGGly0VFqNQoHmR/tAWLO5u7x1P4+cPZnNN47zfnPWA2ezrd+J/ExOzyFp/U35zAPIbexO9+kPJbF8Tr/ovWAyJK5ve/SJS5S1bzH4LASltmfE6xIPnPkv8AdAZUpat5xLYrfPkv90ASa3rX90fmaKkz6Y8fVjX3mgsyUu0fHu/3NABZVWc5WgJRannmYD7oDa9GRTbe+PyLChvRhSNsD4x+RYUQZduRztLhodoTUU0EwkipB4VihZJUwPQuAQiVqLxrfmUzXuH3xctk5kLkAGs4ilaYGZdJ066Rn2Se7MSVpWXLJoRgbz4Yip84ovAPtPpBueE+Lzgee+vrBut3TzTrD3m2und5jxeURvHaJl7rcR4k6QBHv3k9YOPcPIdYlNL1T1g3j3D4D1gRmk3CFwx4jgADwicxmquXveIeFukAW0BsPWDfHcPPziM9Gy+sG94D16w81mwy98d4cx0hTnbLl7w7w69ICU0Nh6wby9w8xEbYGuN6waeAw80vhlG8ve6jpDW13uHKPtdYAdsvFJnrBunuHkIshGx9YNPAYBbHe5MyjdPe6CLAZ8cq/bgGkI10esGngMKzI2zHrF3R3OkNJd7oyroO/D2ZnuDKu6vf6CAezo136RdT3esDlM+a6ykKWrl1zE0GGvnzglndgu6up7/WK1hnzLpIlocWZs9MWa9dA4mh/D4Aeyg0Yh118PlE5SNV8418PRYr9mO1wi4mBIGfgMAfiAD8YPJZ6vlTXx9BADlBrz5118MEuvfOdd1e770DRmq+RNfH/tE1LXzkTdXvn2ukA8wPtHzru+H2m6RWQNtnqwbItAFpTM9fODzS21fIm6O+fE3SK0tm/iHqiqLi0o16uLa4YQG36Ln6b3x+RYUP6MoRtgf5g/IsKIMftC0BNozVCiY2IBNKuRw4RRS2y9qamhKpgRjldw3yMadqlBi4IBG0aoPRyYq2e6JjBa0uyzhj3nJNeNecUOlsl7TeG5/dDfxaX0zDdbgeaRbRvWcdz+6GY+sT3W/FICi/aC3kAYXCTTA4MaV8q0+fnBplpWq4jU90+Ew88Uda0uNXXgTT7j+PnhIzCrIraXqBueQ4Hr+PnASn2lcMRvjgecNNtKm7iN7wnrFm0HT3x+MQnOar7/6wQKfalwxG8vdPMRG2z1uHHh4WixaCcPeX8RA7YTcPl+kFBtdoFx/dPdbkIMJ4x/a0K3HI/un8BBscfhBFaTOFB5DutAZVuomVLwVReNGB0BoooamnUDEdaXL91KnABak8gMawPssUlLrUqGxwIvY0I5itPhADW0K0olRWoNCFYg3tCOmIiHZ1qBUlZepZjUMNWJA03qU5AQyn1DKBS67KAvAK1UHTLd+cT7PmtdNxAcWJF6mrEhRhibpGtBp8ChdkzVG0XEgNVcrYKaXR8hxi1KZbzNdPLdbktcPhFXsul96GoY3h5EApT+kHDpGnJGL+Y/BYCtLdbz5T9loIHW+ch3V7re1BJIzP5xPvth3V/ugK82Yu0fKd3wt4mirLnBrQ4UEFUWoIYas/PX4c40pn0j4d3+5oozfp2phkH5ngNv0d+t98fkWFEfRv67GucflWFEGfOlVMwcC71+LMIybHYlVypvGipjUitXmEmgPM9Y0LdMI2l3evvT7Tf80jLsCzr2d1BuJevLUnPMu4h6DDhj5xRoCQm07254m8XnDCSt9Nd1u8eadYSK+0+kTc8B8XvQxD7RPWLut3T4k9qArXEEy4wwNcKtQg0x901+BJHEQWdIVSobFL2pJNMpwbp1+fM1rTLYMBtFCZtVPqyaai9Qymx8udN0wmzBdBYGhzC6SVyN7WdTwOuHOoAGnWcLTVlv8AMlhj82/HzgrSUN0gg5+Z6wGYjhV2bqVvii0wp7JvYcOYw4VrDOSWFHutexBXE9SL1GGgqPKsBZtElcNN5eJ5iBWuQuzOmnMxCZNmCgc0zLiFJGox1qMOeHUxO1BjLJvgigoQuB041gFbLOtx9K3TxPIRYFnXHThxMAtqPcfP3T3eg6wcK+Ob/t/3girMkqVRcM1K48BiajkaXf6osWeSlwaVurz5QCzq5JN4UVQoy86M3H3fkYIkubcSjgYLWq8KcMda0gM20SwDdAGJvg40qpKkeZFPvi5YEWjlQGF9ycTwcrQYY4L+EZ9pDCYsy9uFgcvOr86HFCPiYtdmS5iSwqUYKWvGlNGplGN5sK8NRjjBQezrOqk1oaOaU5VAQf5YaNZVSrDDUDjStFwrpWMKXLZdpmwBvVA4UuCmP8tWMalmDmWxvUNKnKNaKSTjrWAPKkrefAffBNgt44DdH90DlS3vPm/7f94IZb3zm4Du+91ghTJKbR8Bu9fE0VUlKs9yABVFrT3nizNlzNo+bu+H2m6xQaTM27Zr2Re7SmZoK6P0b+t98flWFDejOk33x+VYaIMu0LV3xIo7+W80Z1ltDFiSmqSyRUilWegoeNDGnasDMYnAO58gGYkxmSrWpeuYXkQjIWpR3BBKggGvCsVF3aHa7vcPH2oiXO0TL3W4+0kQSeNr3tz+W3i92ImeL6YNut3G5p0gFOBDLUYY41xXAa81/D4VAJ8llKFQuBy46VVsoJOKmgymlODYCkntN11rfuY43GqumuG714cecSmEVW6GIJ3ShocjaGmFfiOkFN/GBmoBs5l8VUnAnDgaXvPA4coNaXrdvqBmGN7Aa97AqeuGsV7aJbKFZH+kwV0Ota5WGI0Gh4aYQJ2mS6UvuoOjqa4cplBX+rGAvzQwpQhheXU46jQgY/EfGBW5xdY02bGmpwbHjwb51witM7TlgglHSpUi6DQ0I0BAvH4HhB7XbMjLi5u7pQhqHnwPyAgD22aQjXlG62KmvDlqPv8AODvPADNgQB3TWuOg6k4fGM+1ThccJeXK2Uo2FQNBqPgaQ020iYwLSmKihvorGp4UNA1BrhxA5GCL1jlFZag3SaVJqcScWpyFTEkmURQACxVaCvQY9B1iuk9bowm7vhmRGzzhsgLjIl1a5GvNhoKc+ZNfLWCs+0J6pjlJvXgO6xVy9cKnG45GP1g1jR7KeiG4AwvMa3qVF6gphjgoPxEVVnCu6aitBdbAkg05YUlD+o84sdgzQspVxa6zrUK2NxyowpgaKKjzgM4JQlcaFioKtoCMo+EpW+ca3ZwqJlbu9Uiul4AsNOZYfCMnAM1VNFbwtgDh90qWPtRf7OtVJj4MA2JFw4NlNB8TMPwgLNiGDVphgceIwPDmIsAZzgNBx6t0itZ7SA0wUOJrS42APw4kEwX+JztgdB3G9rpAEmfSvgN0cfabpFPanbvUAC4uINeLdMIsTbR6x8Du+BvE3SK0qfetEwUYURdVIrmbSox+EBvei5FJtPGPyrDRP0c+t98flWFEFWagJetKX31941jMN0OdnQrcl0u0I3pnHjF+1Je2i8Czj5s0ZMuxqHIIDEIlCeReYaCug+egiiyjna8dzp4oYk7RPdbl4khls6bTcXc5DxQ2xl7RMi7rcB4kgFMdldSSSuONBVa04cV68Pvh3l4oUcAFq0oCpytj0PUYY1oYlMky7y5F48ByHSGnWSXeQhVU3uAFDlbUUp/rAStM84BxTNiaBl158BjxAhPLrdKOKFtMCvHTl8DSGnS6UrLQ5xugAnTgf1iE6XJJWqKrFx3bpJpzwvfeICVqB1ZBquK0PEeRinbbIlw3WpgMpA4aZWH30r1EXptioBQg5l30U0xHhC/fA7fIyMDKQjDEBTxGNDSnwrAVrXKyOGlI2VtAtcAMbjf2lotCagNb5l1pg5u16UfT4QO0SJZVrt0UUm6VFQaAglWF5SOGkWRYqE0ueRTA+ZJJ+REAGVPFweul0pzWvzvU+6HsrVVblXN0ZzuLhzFATjouJ4kawWTJNwVlyiacMK6cCuHzgYWWFXaXUF0YXBjhoX415Ch84AVnUgUGNCcSRma8QCfeduGGSDdnIEDLwFW+FSp+9CfjELHJlnEiWBUmlFwFSEWuhwvE9aawks61ltdS7eZTlGN5sp8gwA/qPDUKzS8zh+8TX4gEjyCy6fGIWQ4ljvXhX3gAWA+U75xatVmljEqlA9DlGhAJ/LT4xVSyywZlVQ5gSLo1oGIHIEpMHm3WA0VWjscccNeWI/1iwFN8+S/3RRkWdCrZUJU+EYlcD5A0Pzi2tnlFiQqEXV7o9qAlOB2r4d3n7TRUuVntw9WPzNFl7PL2rZU3fCPE0AkSUWe11VFZa1ugCuZqVprAbfo2cJvvj8qwon2DT1tPEPyiHiDPmSjVyKVvPSulbzRhyLPND5plDcS9obxvvRq0H4RvTmOenBn/ADNyFflWMiTaXZ67M4olSCtBR5gGrA464VHWKJJLfafSdzkvihjLe+nrDutwXmnSC1baDI25zXxe9CDG+mQ7rcV8Se1AReU95RtG48F6dIebIeqetfePBfC3SCuxvL6tuPEch1iUwklPVtvcx4W6wEJ0l8PWPv8AJefuw06Q+HrJm9yXr7MGtAOHq23xxXmIeYxy+rbeHEQFWd2f7TjMuIVRxHELDW2xuEak6bpowUjh7Nfvi5aK4erbeXivMRC3A3G9W2nMcxAVbbZ5hRwxci63hPAcCgpElsNCckz7En9IsWstcf1bbp4jlB7zY+rb5iAoy7JkGM4YcAo/BYVksrBQUvg3VF4qmlPdvHyw84uSna4PVtpzEKzO1xfVturxHKABY7IwXfmEkkk0XWp9nDyiJsbslA71q1MF1DEqdzmBFmzM13cbU8R4jD2UtdGRtW4jxHpAUBLLy2YO90kNoulAT3OUVJMtgxzvVjQ0C4uoDAbuAvS5vxPWL1jJDTEuEC/eGIxDjN8bxPwIiul837qEtUaMKXgBif65ZH9cAuz5LBnUPMGmN1M1ABXcxylPjWLMmzPfZdo+AFME0N6nd51HwiokxrxZQaYFQCNDUoKUoKguvndi9MmMGvhSRQVoRirXjX8DXkDASezPtH9ZM3eSeJvYitIlFZ73mZgZa0vBRTM1aXVH3xemM+0bKd3mPE3SK8q8Zz3lp6taYg1zNXygNvsEfS+8PyiFC7C+t94flEKIM2dOus5xwd60FdGbhxjJHaKNNJrSqJQE0ODzK/fGlOWrTBrV3qP6milIRQ7ADAS5dKmvemcSamKHFqXaDEbvP2oS2tb6Yjdbj1TpFmg2o9w/m84wO0fS6ySJ+zmTGDICGAlsd66woRgcBAbE22LeTEcfwEO1rWq5hvH8rRjv6YWXIaz6HQ7CZQ3wLtDShrUfMc4JN9KrOGAItNQakfw83kRy9oQGvOtS4Zhvj8YU21Llzd79Ywh6d2J2VBNm1LgCsthiSBTpHSTpgquZt4f69YANptK4ZjvLw6iGtloS42Y6cuvnFi1OMM7by/iOsRt0zI2ZtP8AUdYANsnpcfMd08OkWNulTmPyiNsmZHzHdP4ecWA+JxP/AA+cBXkzkujMdOUPZrQlxc53V4dINLmZBidP9POIWdsi4ndX8POADZ7QlN86nh7RiVntCUGc6tw9oxOyPl+J/MesPZmyjzb8xgKEyYgq981V8cNVIF4fcD5qITTEDPmNCwxppeC3W+Dpp7VYuWfVvf8A9IrSzdLSyTQGg6IwUCnMq10V4AgwFOXOS84vtQ4jDdBxPmUcV6AgQazWpLzKWOgqLpwpeBXyFRToREkYksRvgnCuF6mdDXRWFCPn5szkteWtKClN4UvjTiy4gjUiupFIAyWtL7qXNQtNNczUPxH315QKXaQZ7BSTRFrUUpVm+cA7JtrMS7OXwAY0AAxIwAAwvA4ngxOlIuO/rmqPqx+ZoDZ9HPrffH5VhRL0eH0vvj8qwogzJzC8+Pff8xjH/wDjEEy6wLXZUtRiRhefgDThG1PAvP77V+DGKU5WLkow3VFGUndJNRRh4oqAjs6XtANmd3mfF5xwPpL6FWmda5jykQI+K1emCqqmvLEx3RmzBN31rc0uGmDe/WuMR2s3apnG6wFEy4lSSfWVwuU5ZsdRBXNzuz+0dhKs2xkALQXtqcwS6MRSg0666CkHnyO02Cq0qz4s31rCt5TgcMAB+EdHPaYHl1mDEkCks0FaHN6yvDCkRtk5laVWatS9AAhxJUrjn0x+dIDzyV6CWwTkmOJX0oZqP7VTQU849Om2OXVcO9zPXrFftCdMAQlxjMG7LPU5vWYL18oF2hbXTZ1cYzBS6h1odfWYL/tAaE+xy8MDvLxPMdYa22aWEbA/8PnFW3Tpol3xMBoQaKmJoQaYzKY0p8YF2la5olMWcAUAyIb2JAFM+tYC9a7NLuOaHdP4ecWRZ5eOB/58YzrS81pTkzAAyHFUNaEd3PSuEJ7fM2W1EwUIBwlmoB4/SUwr90BflSEujA6f84xKzSUuLgd1fw84o2CfOZAQ4pSlCmOXDhMpXCI9l2ya0kEPgABmTMaDCp2lKmAv2eUl3Q6n8x6wrNLWgw4tw9o9YyuyO0ZsyWCr4YkXkxNc2omU408x0h+xe0JswZXp38ycJhLDR+BqPhAaUqSubA73Lp5wKfZFYPQGoNRwrlAKnHQg06YHUCKvZtud2mIs3MDVgyaG8UoKOcMlf6hDWPtCYzzFv0NTvS8MlEN2j47oP9XWAi8yUt9pmABCPhSjdxhjrUjSuo5UhT50oTXB1VVaYANAL1Jo6gUqOI50oa0qftJs6SaE1BcNLBQkBTUZ8TmU/CJipnzBRSzrR2MsUIAHt1xDqMdbo5QF6w2SVV7rGYjAmpx1Zq06VB6coVksoE80wOzF4+KhYA/KKQtby5xlKQtVAAEsBADfcUAfAnPr4fjE17SK2m45JZlABCgL328RJ3T8hAdV2GtDN94flEKIejsy9tT7Y/IsKIA2nsOYzMRMUAsSBdPeJPi6wFfR+cPrU+wf3QoUBB/RuaWvbWXX/wDM8de9pEf/AKzNvBjMlXgKA7M1A5VvwoUAQ+j00kEzJRK7pMskiutM+FYc9gTjrNlHj9G374aFAPM9HprUvPKahqKy2NCNCM+B6wOf6MzWpemSjQ1FZTGhGhGfAwoUAz+jU4/XSqctk3D/AKkJvRqcQVabJYHUNKYg/AvChQBT6PziCpmSSDhQym04il/SGX0enDDayqAUA2RphphfhQoBJ6PzlACTZSgaBZTAD4CZEJXo3OXSdKpyEpgP/wCkPCgISPRaYgpLmSUFa0WSRX4CZEpXozNWt2ZJWtK3ZJFaCg0mcoUKANL7AmitJsrH/CYamp+s5kn4mIj0cmAkh5IY6sJJqeOJ2mOJ++GhQCl+jThi1+TeIoW2JqfjtOg+USHo9NrXayqnU7JsfjtIUKAjM9G5ha9tJN6lL2xNacq7StIj/wDWJl4NtJN4Cl7YmtOVdpWFCgNXsXs5pIcM4Ys1cFKgYAUoWPKFCh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0" descr="http://revistadepediatriasoperj.org.br/imagebank/images/v12n1s1a05-ane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2650" y="1194301"/>
            <a:ext cx="1157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Century Gothic" panose="020B0502020202020204" pitchFamily="34" charset="0"/>
              </a:rPr>
              <a:t>Mitos e Verdades sobre o crescimento da criança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7975" y="2083478"/>
            <a:ext cx="5744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Baixa estatura x obesidade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Crescimento x sono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Atividade física x crescimento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Musculação x crescimento</a:t>
            </a:r>
          </a:p>
        </p:txBody>
      </p:sp>
      <p:pic>
        <p:nvPicPr>
          <p:cNvPr id="18434" name="Picture 2" descr="Resultado de imagem para dúv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039" y="2727589"/>
            <a:ext cx="3390446" cy="3876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129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rescimento infanti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3" t="15275" r="11239"/>
          <a:stretch/>
        </p:blipFill>
        <p:spPr bwMode="auto">
          <a:xfrm>
            <a:off x="10377713" y="3585029"/>
            <a:ext cx="1814287" cy="3018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704" y="1156354"/>
            <a:ext cx="113445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Crescimento: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Fenômeno característico da criança e do adolescente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É característica particular, por ser único e próprio de cada individuo</a:t>
            </a: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Vários fatores estão envolvidos: </a:t>
            </a:r>
          </a:p>
          <a:p>
            <a:pPr marL="10699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Genéticos</a:t>
            </a:r>
          </a:p>
          <a:p>
            <a:pPr marL="10699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err="1" smtClean="0">
                <a:latin typeface="Century Gothic" panose="020B0502020202020204" pitchFamily="34" charset="0"/>
              </a:rPr>
              <a:t>Neuro-endócrinos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10699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Órgãos terminais (cartilagem de crescimento)</a:t>
            </a:r>
          </a:p>
          <a:p>
            <a:pPr marL="10699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Nutricionais</a:t>
            </a:r>
          </a:p>
          <a:p>
            <a:pPr marL="1069975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Century Gothic" panose="020B0502020202020204" pitchFamily="34" charset="0"/>
              </a:rPr>
              <a:t>Ambientais</a:t>
            </a:r>
            <a:endParaRPr lang="pt-B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249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m para cerebro humano crianç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000" b="94800" l="4286" r="4301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780"/>
          <a:stretch/>
        </p:blipFill>
        <p:spPr bwMode="auto">
          <a:xfrm>
            <a:off x="9826171" y="4906418"/>
            <a:ext cx="2365829" cy="2172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703" y="902408"/>
            <a:ext cx="113445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latin typeface="Century Gothic" panose="020B0502020202020204" pitchFamily="34" charset="0"/>
              </a:rPr>
              <a:t>Hipotolámo</a:t>
            </a:r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Hormônio liberado do hormônio de crescimento </a:t>
            </a:r>
            <a:r>
              <a:rPr lang="pt-BR" sz="2400" b="1" dirty="0" smtClean="0">
                <a:latin typeface="Century Gothic" panose="020B0502020202020204" pitchFamily="34" charset="0"/>
              </a:rPr>
              <a:t>(GHRH)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Century Gothic" panose="020B0502020202020204" pitchFamily="34" charset="0"/>
              </a:rPr>
              <a:t>Hipófise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Hormônio </a:t>
            </a:r>
            <a:r>
              <a:rPr lang="pt-BR" sz="2400" dirty="0">
                <a:latin typeface="Century Gothic" panose="020B0502020202020204" pitchFamily="34" charset="0"/>
              </a:rPr>
              <a:t>de crescimento </a:t>
            </a:r>
            <a:r>
              <a:rPr lang="pt-BR" sz="2400" b="1" dirty="0">
                <a:latin typeface="Century Gothic" panose="020B0502020202020204" pitchFamily="34" charset="0"/>
              </a:rPr>
              <a:t>(</a:t>
            </a:r>
            <a:r>
              <a:rPr lang="pt-BR" sz="2400" b="1" dirty="0" smtClean="0">
                <a:latin typeface="Century Gothic" panose="020B0502020202020204" pitchFamily="34" charset="0"/>
              </a:rPr>
              <a:t>GH)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Maioria dos órgãos e tecidos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Fatores de </a:t>
            </a:r>
            <a:r>
              <a:rPr lang="pt-BR" sz="2400" dirty="0">
                <a:latin typeface="Century Gothic" panose="020B0502020202020204" pitchFamily="34" charset="0"/>
              </a:rPr>
              <a:t>fatores de crescimento </a:t>
            </a:r>
            <a:r>
              <a:rPr lang="pt-BR" sz="2400" dirty="0" smtClean="0">
                <a:latin typeface="Century Gothic" panose="020B0502020202020204" pitchFamily="34" charset="0"/>
              </a:rPr>
              <a:t>insulina-</a:t>
            </a:r>
            <a:r>
              <a:rPr lang="pt-BR" sz="2400" dirty="0" err="1" smtClean="0">
                <a:latin typeface="Century Gothic" panose="020B0502020202020204" pitchFamily="34" charset="0"/>
              </a:rPr>
              <a:t>like</a:t>
            </a:r>
            <a:r>
              <a:rPr lang="pt-BR" sz="2400" dirty="0" smtClean="0">
                <a:latin typeface="Century Gothic" panose="020B0502020202020204" pitchFamily="34" charset="0"/>
              </a:rPr>
              <a:t> </a:t>
            </a:r>
            <a:r>
              <a:rPr lang="pt-BR" sz="2400" b="1" dirty="0" smtClean="0">
                <a:latin typeface="Century Gothic" panose="020B0502020202020204" pitchFamily="34" charset="0"/>
              </a:rPr>
              <a:t>(IGF1 e IGF2)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Cartilagem de crescimento e outros tecidos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947229" y="1844101"/>
            <a:ext cx="297543" cy="543891"/>
          </a:xfrm>
          <a:prstGeom prst="downArrow">
            <a:avLst/>
          </a:prstGeom>
          <a:gradFill flip="none" rotWithShape="1">
            <a:gsLst>
              <a:gs pos="0">
                <a:srgbClr val="0A599A"/>
              </a:gs>
              <a:gs pos="88000">
                <a:srgbClr val="2C9766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5947228" y="3476958"/>
            <a:ext cx="297543" cy="543891"/>
          </a:xfrm>
          <a:prstGeom prst="downArrow">
            <a:avLst/>
          </a:prstGeom>
          <a:gradFill flip="none" rotWithShape="1">
            <a:gsLst>
              <a:gs pos="0">
                <a:srgbClr val="0A599A"/>
              </a:gs>
              <a:gs pos="88000">
                <a:srgbClr val="2C9766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5954488" y="5182356"/>
            <a:ext cx="297543" cy="543891"/>
          </a:xfrm>
          <a:prstGeom prst="downArrow">
            <a:avLst/>
          </a:prstGeom>
          <a:gradFill flip="none" rotWithShape="1">
            <a:gsLst>
              <a:gs pos="0">
                <a:srgbClr val="0A599A"/>
              </a:gs>
              <a:gs pos="88000">
                <a:srgbClr val="2C9766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0293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58" y="1036047"/>
            <a:ext cx="8027268" cy="5205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783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http://www.moreirajr.com.br/images/revistas/6/765/deficit_f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28" y="1036047"/>
            <a:ext cx="7460344" cy="5318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8605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589" y="1750765"/>
            <a:ext cx="8821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Causas mais frequentes no consultório do Pediatra:</a:t>
            </a:r>
          </a:p>
          <a:p>
            <a:endParaRPr lang="pt-BR" sz="24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Baixa estatura familiar (genética)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Retardo constitucional do crescimento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Baixa estatura </a:t>
            </a:r>
            <a:r>
              <a:rPr lang="pt-BR" sz="2400" dirty="0" smtClean="0">
                <a:latin typeface="Century Gothic" panose="020B0502020202020204" pitchFamily="34" charset="0"/>
              </a:rPr>
              <a:t>idiopática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Pequeno para a idade gestacional (PIG)</a:t>
            </a:r>
            <a:r>
              <a:rPr lang="pt-BR" sz="2400" dirty="0">
                <a:latin typeface="Century Gothic" panose="020B0502020202020204" pitchFamily="34" charset="0"/>
              </a:rPr>
              <a:t> 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363538"/>
            <a:r>
              <a:rPr lang="pt-BR" sz="2400" dirty="0" smtClean="0">
                <a:latin typeface="Century Gothic" panose="020B0502020202020204" pitchFamily="34" charset="0"/>
              </a:rPr>
              <a:t>(sem recuperação do crescimento até 2 anos)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58" y="3730171"/>
            <a:ext cx="4310742" cy="2873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061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14515"/>
            <a:ext cx="8933723" cy="792591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588" y="1750765"/>
            <a:ext cx="88218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entury Gothic" panose="020B0502020202020204" pitchFamily="34" charset="0"/>
              </a:rPr>
              <a:t>Avaliação:</a:t>
            </a:r>
          </a:p>
          <a:p>
            <a:endParaRPr lang="pt-BR" sz="2400" b="1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Evolução </a:t>
            </a:r>
            <a:r>
              <a:rPr lang="pt-BR" sz="2400" dirty="0">
                <a:latin typeface="Century Gothic" panose="020B0502020202020204" pitchFamily="34" charset="0"/>
              </a:rPr>
              <a:t>das Curvas </a:t>
            </a:r>
            <a:r>
              <a:rPr lang="pt-BR" sz="2400" dirty="0" err="1" smtClean="0">
                <a:latin typeface="Century Gothic" panose="020B0502020202020204" pitchFamily="34" charset="0"/>
              </a:rPr>
              <a:t>pôndero</a:t>
            </a:r>
            <a:r>
              <a:rPr lang="pt-BR" sz="2400" dirty="0" smtClean="0">
                <a:latin typeface="Century Gothic" panose="020B0502020202020204" pitchFamily="34" charset="0"/>
              </a:rPr>
              <a:t>-estatura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Proporções corporais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Velocidade de crescimento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Alvo genético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entury Gothic" panose="020B0502020202020204" pitchFamily="34" charset="0"/>
              </a:rPr>
              <a:t>Estágio </a:t>
            </a:r>
            <a:r>
              <a:rPr lang="pt-BR" sz="2400" dirty="0" err="1">
                <a:latin typeface="Century Gothic" panose="020B0502020202020204" pitchFamily="34" charset="0"/>
              </a:rPr>
              <a:t>puberal</a:t>
            </a:r>
            <a:r>
              <a:rPr lang="pt-BR" sz="2400" dirty="0">
                <a:latin typeface="Century Gothic" panose="020B0502020202020204" pitchFamily="34" charset="0"/>
              </a:rPr>
              <a:t> </a:t>
            </a:r>
            <a:endParaRPr lang="pt-BR" sz="2400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Century Gothic" panose="020B0502020202020204" pitchFamily="34" charset="0"/>
              </a:rPr>
              <a:t>Idade óssea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pic>
        <p:nvPicPr>
          <p:cNvPr id="10246" name="Picture 6" descr="Resultado de imagem para avaliação méd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20" y="4746170"/>
            <a:ext cx="4428763" cy="1833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2875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79" y="3559739"/>
            <a:ext cx="4264156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14" y="3525999"/>
            <a:ext cx="4264699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49066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4" y="497932"/>
            <a:ext cx="4412340" cy="30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79" y="481739"/>
            <a:ext cx="4172076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8551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13" y="3521722"/>
            <a:ext cx="4271663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73" y="3521722"/>
            <a:ext cx="4193217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4" y="472750"/>
            <a:ext cx="4366817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44" b="16470"/>
          <a:stretch/>
        </p:blipFill>
        <p:spPr>
          <a:xfrm>
            <a:off x="3" y="14515"/>
            <a:ext cx="1799771" cy="102153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55" b="10284"/>
          <a:stretch/>
        </p:blipFill>
        <p:spPr>
          <a:xfrm>
            <a:off x="10733497" y="2"/>
            <a:ext cx="1443988" cy="117772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6603999"/>
            <a:ext cx="12192000" cy="268514"/>
          </a:xfrm>
          <a:prstGeom prst="rect">
            <a:avLst/>
          </a:prstGeom>
          <a:gradFill flip="none" rotWithShape="1">
            <a:gsLst>
              <a:gs pos="0">
                <a:srgbClr val="0A599A"/>
              </a:gs>
              <a:gs pos="80000">
                <a:srgbClr val="2C9766"/>
              </a:gs>
              <a:gs pos="90000">
                <a:schemeClr val="accent2">
                  <a:lumMod val="20000"/>
                  <a:lumOff val="80000"/>
                </a:schemeClr>
              </a:gs>
              <a:gs pos="99000">
                <a:srgbClr val="2C9766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9774" y="-49066"/>
            <a:ext cx="8933723" cy="574347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Century Gothic" panose="020B0502020202020204" pitchFamily="34" charset="0"/>
              </a:rPr>
              <a:t>Meu filho não cresce</a:t>
            </a:r>
            <a:endParaRPr lang="pt-BR" sz="3600" b="1" dirty="0">
              <a:latin typeface="Century Gothic" panose="020B0502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91" y="443722"/>
            <a:ext cx="4294185" cy="30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072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A599A"/>
            </a:gs>
            <a:gs pos="88000">
              <a:srgbClr val="2C9766"/>
            </a:gs>
            <a:gs pos="100000">
              <a:schemeClr val="accent2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C46F48-CB4B-464C-9299-A2C0B1BF6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7E995-E739-4C7F-99BF-187901CA0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B4F121-6FDC-47A9-8795-2E2B2F2AE28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Personalizar</PresentationFormat>
  <Paragraphs>152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  <vt:lpstr>Meu filho não cresce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2012-05-23T03:10:19Z</dcterms:created>
  <dcterms:modified xsi:type="dcterms:W3CDTF">2017-08-17T22:44:22Z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>21565;#Templates 15|23429aea-cf88-4627-a4f4-d1db26527ca3</vt:lpwstr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>22519;#Templates_Release15|b1fd5811-3f3d-4639-b3ad-a29d0050f2f8</vt:lpwstr>
  </property>
  <property fmtid="{D5CDD505-2E9C-101B-9397-08002B2CF9AE}" pid="6" name="ScenarioTags">
    <vt:lpwstr/>
  </property>
  <property fmtid="{D5CDD505-2E9C-101B-9397-08002B2CF9AE}" pid="7" name="CampaignTags">
    <vt:lpwstr/>
  </property>
</Properties>
</file>