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4"/>
  </p:sldMasterIdLst>
  <p:notesMasterIdLst>
    <p:notesMasterId r:id="rId23"/>
  </p:notesMasterIdLst>
  <p:handoutMasterIdLst>
    <p:handoutMasterId r:id="rId24"/>
  </p:handoutMasterIdLst>
  <p:sldIdLst>
    <p:sldId id="257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99A"/>
    <a:srgbClr val="2C9766"/>
    <a:srgbClr val="F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798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5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EE1BEDA-5174-43C0-BE5C-0BEBFC4A0B27}" type="datetime1">
              <a:rPr lang="pt-BR" smtClean="0"/>
              <a:pPr algn="r" rtl="0"/>
              <a:t>16/08/2017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1D4BBD30-7E32-4C24-9F69-465B057FCE19}" type="datetime1">
              <a:rPr lang="pt-BR" smtClean="0"/>
              <a:pPr algn="r"/>
              <a:t>16/08/2017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03081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34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8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2514600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4" y="1714498"/>
            <a:ext cx="3506788" cy="2880360"/>
          </a:xfrm>
        </p:spPr>
        <p:txBody>
          <a:bodyPr rtlCol="0" anchor="b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5" y="457200"/>
            <a:ext cx="7242111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4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23A4FB-ED3A-48C9-90AB-D14C957C6DA1}" type="datetime1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rtlCol="0" anchor="b">
            <a:normAutofit/>
          </a:bodyPr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4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8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962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D45C-5381-4D06-8DA4-68FEDB9B26EB}" type="datetime1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38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7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416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FB-ED3A-48C9-90AB-D14C957C6DA1}" type="datetime1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346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054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FA55-6177-40FB-ABE4-853144E6214D}" type="datetime1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pt-BR" smtClean="0"/>
              <a:t>‹#›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330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  <p:sldLayoutId id="2147483651" r:id="rId13"/>
    <p:sldLayoutId id="2147483656" r:id="rId14"/>
    <p:sldLayoutId id="2147483657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0"/>
          <a:stretch/>
        </p:blipFill>
        <p:spPr>
          <a:xfrm>
            <a:off x="43542" y="58056"/>
            <a:ext cx="2942899" cy="158110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9967528" y="29027"/>
            <a:ext cx="2224472" cy="18142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6609736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855811" y="72650"/>
            <a:ext cx="69810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4400" dirty="0"/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96" y="2367642"/>
            <a:ext cx="4873029" cy="3496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9774" y="-22607"/>
            <a:ext cx="8933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"</a:t>
            </a:r>
            <a:r>
              <a:rPr lang="pt-BR" b="1" dirty="0">
                <a:latin typeface="Century Gothic" panose="020B0502020202020204" pitchFamily="34" charset="0"/>
              </a:rPr>
              <a:t>Análise dos fatores de risco para doença cardiovascular em crianças escolares de 5 a 9 anos procedentes de escolas públicas da região central da cidade de </a:t>
            </a:r>
            <a:r>
              <a:rPr lang="pt-BR" b="1" dirty="0" smtClean="0">
                <a:latin typeface="Century Gothic" panose="020B0502020202020204" pitchFamily="34" charset="0"/>
              </a:rPr>
              <a:t>Fortaleza-Ceará-Brasil“</a:t>
            </a: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Virna da Costa e Silva e Profa. Dra. </a:t>
            </a:r>
            <a:r>
              <a:rPr lang="it-IT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Sandra Josefina Ferraz Ellero Grisi </a:t>
            </a:r>
            <a:endParaRPr lang="pt-BR" b="1" i="1" dirty="0">
              <a:solidFill>
                <a:srgbClr val="0A59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4172" y="1858287"/>
            <a:ext cx="117275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200" b="1" dirty="0">
                <a:latin typeface="Century Gothic" panose="020B0502020202020204" pitchFamily="34" charset="0"/>
              </a:rPr>
              <a:t>População e amostra do </a:t>
            </a:r>
            <a:r>
              <a:rPr lang="pt-BR" sz="2200" b="1" dirty="0" smtClean="0">
                <a:latin typeface="Century Gothic" panose="020B0502020202020204" pitchFamily="34" charset="0"/>
              </a:rPr>
              <a:t>estudo</a:t>
            </a:r>
          </a:p>
          <a:p>
            <a:pPr marL="342900" indent="-342900">
              <a:buFontTx/>
              <a:buChar char="-"/>
            </a:pPr>
            <a:endParaRPr lang="pt-BR" sz="2200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Crianças escolares, de ambos os sexos, de 5 anos a 9 anos,11 meses e 29 dias, de escolas públicas da SER IV.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Tamanho da amostra: número de crianças das escolas públicas e incidência de dislipidemias na infância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Margem de erro máximo de 3% e nível de confiança de 95% - Cálculo total da amostra: 523 crianças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Forma aleatória por sorteio, proporção segmentar por faixa etária, representativa de todas as idades</a:t>
            </a:r>
            <a:endParaRPr lang="pt-BR" sz="2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9774" y="-22607"/>
            <a:ext cx="8933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"</a:t>
            </a:r>
            <a:r>
              <a:rPr lang="pt-BR" b="1" dirty="0">
                <a:latin typeface="Century Gothic" panose="020B0502020202020204" pitchFamily="34" charset="0"/>
              </a:rPr>
              <a:t>Análise dos fatores de risco para doença cardiovascular em crianças escolares de 5 a 9 anos procedentes de escolas públicas da região central da cidade de </a:t>
            </a:r>
            <a:r>
              <a:rPr lang="pt-BR" b="1" dirty="0" smtClean="0">
                <a:latin typeface="Century Gothic" panose="020B0502020202020204" pitchFamily="34" charset="0"/>
              </a:rPr>
              <a:t>Fortaleza-Ceará-Brasil“</a:t>
            </a: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Virna da Costa e Silva e Profa. Dra. </a:t>
            </a:r>
            <a:r>
              <a:rPr lang="it-IT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Sandra Josefina Ferraz Ellero Grisi </a:t>
            </a:r>
            <a:endParaRPr lang="pt-BR" b="1" i="1" dirty="0">
              <a:solidFill>
                <a:srgbClr val="0A59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0628" y="1858287"/>
            <a:ext cx="11916229" cy="456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1900" b="1" dirty="0" smtClean="0">
                <a:latin typeface="Century Gothic" panose="020B0502020202020204" pitchFamily="34" charset="0"/>
              </a:rPr>
              <a:t>Coleta de Dados</a:t>
            </a:r>
          </a:p>
          <a:p>
            <a:endParaRPr lang="pt-BR" sz="1900" b="1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latin typeface="Century Gothic" panose="020B0502020202020204" pitchFamily="34" charset="0"/>
              </a:rPr>
              <a:t>Aspectos </a:t>
            </a:r>
            <a:r>
              <a:rPr lang="pt-BR" sz="1900" dirty="0">
                <a:latin typeface="Century Gothic" panose="020B0502020202020204" pitchFamily="34" charset="0"/>
              </a:rPr>
              <a:t>éticos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latin typeface="Century Gothic" panose="020B0502020202020204" pitchFamily="34" charset="0"/>
              </a:rPr>
              <a:t>Termo de Consentimento Livre e Esclarecido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latin typeface="Century Gothic" panose="020B0502020202020204" pitchFamily="34" charset="0"/>
              </a:rPr>
              <a:t>12h de jejum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latin typeface="Century Gothic" panose="020B0502020202020204" pitchFamily="34" charset="0"/>
              </a:rPr>
              <a:t>Coleta laboratorial</a:t>
            </a:r>
          </a:p>
          <a:p>
            <a:pPr marL="70643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dirty="0" smtClean="0">
                <a:latin typeface="Century Gothic" panose="020B0502020202020204" pitchFamily="34" charset="0"/>
              </a:rPr>
              <a:t>Glicemia </a:t>
            </a:r>
            <a:r>
              <a:rPr lang="pt-BR" sz="1900" dirty="0">
                <a:latin typeface="Century Gothic" panose="020B0502020202020204" pitchFamily="34" charset="0"/>
              </a:rPr>
              <a:t>de jejum, Colesterol T e F, Triglicerídeos, Proteína C Reativa e Insulina de Jejum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latin typeface="Century Gothic" panose="020B0502020202020204" pitchFamily="34" charset="0"/>
              </a:rPr>
              <a:t>Avaliação antropométrica</a:t>
            </a:r>
          </a:p>
          <a:p>
            <a:pPr marL="711200" indent="-3635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900" dirty="0" smtClean="0">
                <a:latin typeface="Century Gothic" panose="020B0502020202020204" pitchFamily="34" charset="0"/>
              </a:rPr>
              <a:t>Peso</a:t>
            </a:r>
            <a:r>
              <a:rPr lang="pt-BR" sz="1900" dirty="0">
                <a:latin typeface="Century Gothic" panose="020B0502020202020204" pitchFamily="34" charset="0"/>
              </a:rPr>
              <a:t>, estatura, CA, Pregas cutâneas, PA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latin typeface="Century Gothic" panose="020B0502020202020204" pitchFamily="34" charset="0"/>
              </a:rPr>
              <a:t>Questionário estruturado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latin typeface="Century Gothic" panose="020B0502020202020204" pitchFamily="34" charset="0"/>
              </a:rPr>
              <a:t>Exame ultrassonográfico para medida da espessura da média-</a:t>
            </a:r>
            <a:r>
              <a:rPr lang="pt-BR" sz="1900" dirty="0" err="1">
                <a:latin typeface="Century Gothic" panose="020B0502020202020204" pitchFamily="34" charset="0"/>
              </a:rPr>
              <a:t>intimal</a:t>
            </a:r>
            <a:r>
              <a:rPr lang="pt-BR" sz="1900" dirty="0">
                <a:latin typeface="Century Gothic" panose="020B0502020202020204" pitchFamily="34" charset="0"/>
              </a:rPr>
              <a:t> da carótida (EMIC)</a:t>
            </a:r>
            <a:endParaRPr lang="pt-BR" sz="19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9774" y="-22607"/>
            <a:ext cx="8933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"</a:t>
            </a:r>
            <a:r>
              <a:rPr lang="pt-BR" b="1" dirty="0">
                <a:latin typeface="Century Gothic" panose="020B0502020202020204" pitchFamily="34" charset="0"/>
              </a:rPr>
              <a:t>Análise dos fatores de risco para doença cardiovascular em crianças escolares de 5 a 9 anos procedentes de escolas públicas da região central da cidade de </a:t>
            </a:r>
            <a:r>
              <a:rPr lang="pt-BR" b="1" dirty="0" smtClean="0">
                <a:latin typeface="Century Gothic" panose="020B0502020202020204" pitchFamily="34" charset="0"/>
              </a:rPr>
              <a:t>Fortaleza-Ceará-Brasil“</a:t>
            </a: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Virna da Costa e Silva e Profa. Dra. </a:t>
            </a:r>
            <a:r>
              <a:rPr lang="it-IT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Sandra Josefina Ferraz Ellero Grisi </a:t>
            </a:r>
            <a:endParaRPr lang="pt-BR" b="1" i="1" dirty="0">
              <a:solidFill>
                <a:srgbClr val="0A59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9599" y="1945373"/>
            <a:ext cx="1097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b="1" dirty="0">
                <a:latin typeface="Century Gothic" panose="020B0502020202020204" pitchFamily="34" charset="0"/>
              </a:rPr>
              <a:t>Perfil antropométrico de Z-score de IMC e CA e medidas clínicas </a:t>
            </a:r>
            <a:r>
              <a:rPr lang="pt-BR" sz="2000" b="1" dirty="0" smtClean="0">
                <a:latin typeface="Century Gothic" panose="020B0502020202020204" pitchFamily="34" charset="0"/>
              </a:rPr>
              <a:t>de PAS</a:t>
            </a:r>
            <a:r>
              <a:rPr lang="pt-BR" sz="2000" b="1" dirty="0">
                <a:latin typeface="Century Gothic" panose="020B0502020202020204" pitchFamily="34" charset="0"/>
              </a:rPr>
              <a:t>, PAD e </a:t>
            </a:r>
            <a:r>
              <a:rPr lang="pt-BR" sz="2000" b="1" dirty="0" smtClean="0">
                <a:latin typeface="Century Gothic" panose="020B0502020202020204" pitchFamily="34" charset="0"/>
              </a:rPr>
              <a:t>GC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86" y="2380343"/>
            <a:ext cx="9415098" cy="400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4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98" y="2355050"/>
            <a:ext cx="6831003" cy="424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9774" y="-22607"/>
            <a:ext cx="8933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"</a:t>
            </a:r>
            <a:r>
              <a:rPr lang="pt-BR" b="1" dirty="0">
                <a:latin typeface="Century Gothic" panose="020B0502020202020204" pitchFamily="34" charset="0"/>
              </a:rPr>
              <a:t>Análise dos fatores de risco para doença cardiovascular em crianças escolares de 5 a 9 anos procedentes de escolas públicas da região central da cidade de </a:t>
            </a:r>
            <a:r>
              <a:rPr lang="pt-BR" b="1" dirty="0" smtClean="0">
                <a:latin typeface="Century Gothic" panose="020B0502020202020204" pitchFamily="34" charset="0"/>
              </a:rPr>
              <a:t>Fortaleza-Ceará-Brasil“</a:t>
            </a: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Virna da Costa e Silva e Profa. Dra. </a:t>
            </a:r>
            <a:r>
              <a:rPr lang="it-IT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Sandra Josefina Ferraz Ellero Grisi </a:t>
            </a:r>
            <a:endParaRPr lang="pt-BR" b="1" i="1" dirty="0">
              <a:solidFill>
                <a:srgbClr val="0A59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68914" y="1945373"/>
            <a:ext cx="525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b="1" dirty="0">
                <a:latin typeface="Century Gothic" panose="020B0502020202020204" pitchFamily="34" charset="0"/>
              </a:rPr>
              <a:t>Perfil clínico-laboratorial da amostra</a:t>
            </a:r>
            <a:endParaRPr lang="pt-BR" sz="20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88" y="2549298"/>
            <a:ext cx="8229824" cy="402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9774" y="-22607"/>
            <a:ext cx="8933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"</a:t>
            </a:r>
            <a:r>
              <a:rPr lang="pt-BR" b="1" dirty="0">
                <a:latin typeface="Century Gothic" panose="020B0502020202020204" pitchFamily="34" charset="0"/>
              </a:rPr>
              <a:t>Análise dos fatores de risco para doença cardiovascular em crianças escolares de 5 a 9 anos procedentes de escolas públicas da região central da cidade de </a:t>
            </a:r>
            <a:r>
              <a:rPr lang="pt-BR" b="1" dirty="0" smtClean="0">
                <a:latin typeface="Century Gothic" panose="020B0502020202020204" pitchFamily="34" charset="0"/>
              </a:rPr>
              <a:t>Fortaleza-Ceará-Brasil“</a:t>
            </a: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Virna da Costa e Silva e Profa. Dra. </a:t>
            </a:r>
            <a:r>
              <a:rPr lang="it-IT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Sandra Josefina Ferraz Ellero Grisi </a:t>
            </a:r>
            <a:endParaRPr lang="pt-BR" b="1" i="1" dirty="0">
              <a:solidFill>
                <a:srgbClr val="0A59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4171" y="1810744"/>
            <a:ext cx="1184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pt-BR" sz="2000" b="1" dirty="0">
                <a:latin typeface="Century Gothic" panose="020B0502020202020204" pitchFamily="34" charset="0"/>
              </a:rPr>
              <a:t>Medidas ultrassonográfica da EMIC (média e desvio padrão) por idade e sexo e por valores categorizados</a:t>
            </a:r>
            <a:endParaRPr lang="pt-BR" sz="20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7938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8" y="1384390"/>
            <a:ext cx="10212387" cy="51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7938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0628" y="1408344"/>
            <a:ext cx="11916229" cy="503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100" b="1" dirty="0" smtClean="0">
                <a:latin typeface="Century Gothic" panose="020B0502020202020204" pitchFamily="34" charset="0"/>
              </a:rPr>
              <a:t>Estatísticas para redução</a:t>
            </a:r>
          </a:p>
          <a:p>
            <a:pPr marL="342900" indent="-342900">
              <a:buFontTx/>
              <a:buChar char="-"/>
            </a:pPr>
            <a:endParaRPr lang="pt-BR" sz="21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entury Gothic" panose="020B0502020202020204" pitchFamily="34" charset="0"/>
              </a:rPr>
              <a:t>Identificação das crianças de risco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entury Gothic" panose="020B0502020202020204" pitchFamily="34" charset="0"/>
              </a:rPr>
              <a:t>Educação - estilo de vida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entury Gothic" panose="020B0502020202020204" pitchFamily="34" charset="0"/>
              </a:rPr>
              <a:t>Técnica comportamentalista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entury Gothic" panose="020B0502020202020204" pitchFamily="34" charset="0"/>
              </a:rPr>
              <a:t>Administração das compras dos alimentos da família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entury Gothic" panose="020B0502020202020204" pitchFamily="34" charset="0"/>
              </a:rPr>
              <a:t>Auto monitoramento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entury Gothic" panose="020B0502020202020204" pitchFamily="34" charset="0"/>
              </a:rPr>
              <a:t>Intervenções</a:t>
            </a:r>
            <a:r>
              <a:rPr lang="pt-BR" sz="2100" dirty="0">
                <a:latin typeface="Century Gothic" panose="020B0502020202020204" pitchFamily="34" charset="0"/>
              </a:rPr>
              <a:t> </a:t>
            </a:r>
            <a:r>
              <a:rPr lang="pt-BR" sz="2100" dirty="0" smtClean="0">
                <a:latin typeface="Century Gothic" panose="020B0502020202020204" pitchFamily="34" charset="0"/>
              </a:rPr>
              <a:t>familiares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entury Gothic" panose="020B0502020202020204" pitchFamily="34" charset="0"/>
              </a:rPr>
              <a:t>Tempo de “tela”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entury Gothic" panose="020B0502020202020204" pitchFamily="34" charset="0"/>
              </a:rPr>
              <a:t>Tempo de sono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entury Gothic" panose="020B0502020202020204" pitchFamily="34" charset="0"/>
              </a:rPr>
              <a:t>Atividade física</a:t>
            </a:r>
          </a:p>
        </p:txBody>
      </p:sp>
      <p:pic>
        <p:nvPicPr>
          <p:cNvPr id="14340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36" y="4004162"/>
            <a:ext cx="3287777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7938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3" y="525282"/>
            <a:ext cx="4489467" cy="602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8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7938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2763" r="9241"/>
          <a:stretch/>
        </p:blipFill>
        <p:spPr bwMode="auto">
          <a:xfrm>
            <a:off x="3769447" y="574348"/>
            <a:ext cx="4556722" cy="60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6" y="1036047"/>
            <a:ext cx="1039222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327252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625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3" y="1504385"/>
            <a:ext cx="9739083" cy="206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327252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26494" y="4137029"/>
            <a:ext cx="9739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Método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entury Gothic" panose="020B0502020202020204" pitchFamily="34" charset="0"/>
              </a:rPr>
              <a:t>Foram analisados os dados de 107.700.000 crianças </a:t>
            </a:r>
          </a:p>
          <a:p>
            <a:r>
              <a:rPr lang="pt-BR" sz="2400" dirty="0" smtClean="0">
                <a:latin typeface="Century Gothic" panose="020B0502020202020204" pitchFamily="34" charset="0"/>
              </a:rPr>
              <a:t>      e 603.700.000 adultos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Century Gothic" panose="020B0502020202020204" pitchFamily="34" charset="0"/>
              </a:rPr>
              <a:t>Tendências de prevalência do sobre peso e obesidade entre 1990-2015 em 195 países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4"/>
          <a:stretch/>
        </p:blipFill>
        <p:spPr bwMode="auto">
          <a:xfrm>
            <a:off x="7855950" y="3222855"/>
            <a:ext cx="4154803" cy="7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9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327252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47560" y="4162866"/>
            <a:ext cx="94968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Magnitude do problema</a:t>
            </a:r>
          </a:p>
          <a:p>
            <a:endParaRPr lang="pt-BR" sz="2000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A prevalência da obesidade dobrou e continua aumentando na maioria dos países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20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>
                <a:latin typeface="Century Gothic" panose="020B0502020202020204" pitchFamily="34" charset="0"/>
              </a:rPr>
              <a:t>A prevalência da obesidade </a:t>
            </a:r>
            <a:r>
              <a:rPr lang="pt-BR" sz="2000" dirty="0" smtClean="0">
                <a:latin typeface="Century Gothic" panose="020B0502020202020204" pitchFamily="34" charset="0"/>
              </a:rPr>
              <a:t>em crianças é menor que nos adultos mas </a:t>
            </a:r>
            <a:r>
              <a:rPr lang="pt-BR" sz="2000" b="1" u="sng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taxa de aumento é maior</a:t>
            </a:r>
            <a:r>
              <a:rPr lang="pt-BR" sz="2000" dirty="0" smtClean="0">
                <a:latin typeface="Century Gothic" panose="020B0502020202020204" pitchFamily="34" charset="0"/>
              </a:rPr>
              <a:t> que a taxa de aumento nos adultos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97" y="1036047"/>
            <a:ext cx="9182100" cy="282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4"/>
          <a:stretch/>
        </p:blipFill>
        <p:spPr bwMode="auto">
          <a:xfrm>
            <a:off x="7493092" y="3637146"/>
            <a:ext cx="4154803" cy="7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44915" y="588862"/>
            <a:ext cx="6554485" cy="6058679"/>
            <a:chOff x="2875936" y="545320"/>
            <a:chExt cx="6554485" cy="605867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450" y="3493407"/>
              <a:ext cx="6539971" cy="311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2"/>
            <a:stretch/>
          </p:blipFill>
          <p:spPr bwMode="auto">
            <a:xfrm>
              <a:off x="2875936" y="545320"/>
              <a:ext cx="6554485" cy="304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7938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4"/>
          <a:stretch/>
        </p:blipFill>
        <p:spPr bwMode="auto">
          <a:xfrm>
            <a:off x="8781144" y="5993782"/>
            <a:ext cx="3396341" cy="58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88" y="1050559"/>
            <a:ext cx="10153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7938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4"/>
          <a:stretch/>
        </p:blipFill>
        <p:spPr bwMode="auto">
          <a:xfrm>
            <a:off x="4383315" y="528188"/>
            <a:ext cx="3251197" cy="3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9775" y="7938"/>
            <a:ext cx="893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Reflexão sobre a epidemia mundial de obesidade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06657" y="1036047"/>
            <a:ext cx="101403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entury Gothic" panose="020B0502020202020204" pitchFamily="34" charset="0"/>
              </a:rPr>
              <a:t>Carga de Doenças Relacionada ao  sobrepeso e obesidade</a:t>
            </a:r>
          </a:p>
          <a:p>
            <a:endParaRPr lang="pt-BR" sz="2000" b="1" dirty="0" smtClean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Contribui com 8% das mortes por qualquer causa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Contribui com 5% das </a:t>
            </a:r>
            <a:r>
              <a:rPr lang="pt-BR" sz="2000" dirty="0" err="1" smtClean="0">
                <a:latin typeface="Century Gothic" panose="020B0502020202020204" pitchFamily="34" charset="0"/>
              </a:rPr>
              <a:t>discapacidade</a:t>
            </a:r>
            <a:r>
              <a:rPr lang="pt-BR" sz="2000" dirty="0" smtClean="0">
                <a:latin typeface="Century Gothic" panose="020B0502020202020204" pitchFamily="34" charset="0"/>
              </a:rPr>
              <a:t>  por qualquer causa (</a:t>
            </a:r>
            <a:r>
              <a:rPr lang="pt-BR" sz="2000" dirty="0" err="1" smtClean="0">
                <a:latin typeface="Century Gothic" panose="020B0502020202020204" pitchFamily="34" charset="0"/>
              </a:rPr>
              <a:t>DALYs</a:t>
            </a:r>
            <a:r>
              <a:rPr lang="pt-BR" sz="2000" dirty="0" smtClean="0">
                <a:latin typeface="Century Gothic" panose="020B0502020202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Sobrepeso e obesidade estão relacionadas a:</a:t>
            </a:r>
          </a:p>
          <a:p>
            <a:pPr marL="900113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</a:rPr>
              <a:t>Doenças </a:t>
            </a:r>
            <a:r>
              <a:rPr lang="pt-BR" sz="2000" dirty="0" err="1" smtClean="0">
                <a:latin typeface="Century Gothic" panose="020B0502020202020204" pitchFamily="34" charset="0"/>
              </a:rPr>
              <a:t>cardio</a:t>
            </a:r>
            <a:r>
              <a:rPr lang="pt-BR" sz="2000" dirty="0" smtClean="0">
                <a:latin typeface="Century Gothic" panose="020B0502020202020204" pitchFamily="34" charset="0"/>
              </a:rPr>
              <a:t> vascular </a:t>
            </a:r>
          </a:p>
          <a:p>
            <a:pPr marL="900113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</a:rPr>
              <a:t>Diabetes tipo 2</a:t>
            </a:r>
          </a:p>
          <a:p>
            <a:pPr marL="900113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</a:rPr>
              <a:t>Doença crônica renal</a:t>
            </a:r>
          </a:p>
          <a:p>
            <a:pPr marL="900113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</a:rPr>
              <a:t>Doença músculo esquelético</a:t>
            </a:r>
          </a:p>
          <a:p>
            <a:pPr marL="900113" indent="-450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entury Gothic" panose="020B0502020202020204" pitchFamily="34" charset="0"/>
              </a:rPr>
              <a:t>Câncer: -esôfago</a:t>
            </a:r>
            <a:r>
              <a:rPr lang="pt-BR" sz="2000" dirty="0">
                <a:latin typeface="Century Gothic" panose="020B0502020202020204" pitchFamily="34" charset="0"/>
              </a:rPr>
              <a:t>, </a:t>
            </a:r>
            <a:r>
              <a:rPr lang="pt-BR" sz="2000" dirty="0" smtClean="0">
                <a:latin typeface="Century Gothic" panose="020B0502020202020204" pitchFamily="34" charset="0"/>
              </a:rPr>
              <a:t>cólon</a:t>
            </a:r>
            <a:r>
              <a:rPr lang="pt-BR" sz="2000" dirty="0">
                <a:latin typeface="Century Gothic" panose="020B0502020202020204" pitchFamily="34" charset="0"/>
              </a:rPr>
              <a:t>, </a:t>
            </a:r>
            <a:r>
              <a:rPr lang="pt-BR" sz="2000" dirty="0" smtClean="0">
                <a:latin typeface="Century Gothic" panose="020B0502020202020204" pitchFamily="34" charset="0"/>
              </a:rPr>
              <a:t>reto, fígado, vesícula e trato biliar, pâncreas, mamas, ovários, útero, rim, tireoide </a:t>
            </a:r>
          </a:p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Century Gothic" panose="020B0502020202020204" pitchFamily="34" charset="0"/>
              </a:rPr>
              <a:t>Evidências dão suporte para considerar risco mínimo  para o IMC entre 20-25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"/>
          <a:stretch/>
        </p:blipFill>
        <p:spPr bwMode="auto">
          <a:xfrm>
            <a:off x="339228" y="4857359"/>
            <a:ext cx="11606030" cy="174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9774" y="-22607"/>
            <a:ext cx="8933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"</a:t>
            </a:r>
            <a:r>
              <a:rPr lang="pt-BR" b="1" dirty="0">
                <a:latin typeface="Century Gothic" panose="020B0502020202020204" pitchFamily="34" charset="0"/>
              </a:rPr>
              <a:t>Análise dos fatores de risco para doença cardiovascular em crianças escolares de 5 a 9 anos procedentes de escolas públicas da região central da cidade de </a:t>
            </a:r>
            <a:r>
              <a:rPr lang="pt-BR" b="1" dirty="0" smtClean="0">
                <a:latin typeface="Century Gothic" panose="020B0502020202020204" pitchFamily="34" charset="0"/>
              </a:rPr>
              <a:t>Fortaleza-Ceará-Brasil“</a:t>
            </a: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Virna da Costa e Silva e Profa. Dra. </a:t>
            </a:r>
            <a:r>
              <a:rPr lang="it-IT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Sandra Josefina Ferraz Ellero Grisi </a:t>
            </a:r>
            <a:endParaRPr lang="pt-BR" b="1" i="1" dirty="0">
              <a:solidFill>
                <a:srgbClr val="0A59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0630" y="1887315"/>
            <a:ext cx="1206137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Century Gothic" panose="020B0502020202020204" pitchFamily="34" charset="0"/>
              </a:rPr>
              <a:t>- Método</a:t>
            </a: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Century Gothic" panose="020B0502020202020204" pitchFamily="34" charset="0"/>
              </a:rPr>
              <a:t>Tipo </a:t>
            </a:r>
            <a:r>
              <a:rPr lang="pt-BR" sz="2200" dirty="0">
                <a:latin typeface="Century Gothic" panose="020B0502020202020204" pitchFamily="34" charset="0"/>
              </a:rPr>
              <a:t>de Estudo: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Estudo do tipo transversal observacional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Formulário aplicado a uma amostra da população escolar </a:t>
            </a:r>
            <a:r>
              <a:rPr lang="pt-BR" sz="2200" dirty="0" smtClean="0">
                <a:latin typeface="Century Gothic" panose="020B0502020202020204" pitchFamily="34" charset="0"/>
              </a:rPr>
              <a:t>de instituições </a:t>
            </a:r>
            <a:r>
              <a:rPr lang="pt-BR" sz="2200" dirty="0">
                <a:latin typeface="Century Gothic" panose="020B0502020202020204" pitchFamily="34" charset="0"/>
              </a:rPr>
              <a:t>públicas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Crianças de 5 a 9 anos da cidade de Fortaleza, Ceará, de ambos </a:t>
            </a:r>
            <a:r>
              <a:rPr lang="pt-BR" sz="2200" dirty="0" smtClean="0">
                <a:latin typeface="Century Gothic" panose="020B0502020202020204" pitchFamily="34" charset="0"/>
              </a:rPr>
              <a:t>os sexos</a:t>
            </a:r>
            <a:endParaRPr lang="pt-BR" sz="2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Coleta de Dados: período de março de 2015 a setembro de </a:t>
            </a:r>
            <a:r>
              <a:rPr lang="pt-BR" sz="2200" dirty="0" smtClean="0">
                <a:latin typeface="Century Gothic" panose="020B0502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3413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5" y="2335787"/>
            <a:ext cx="6013227" cy="426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9774" y="-22607"/>
            <a:ext cx="8933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entury Gothic" panose="020B0502020202020204" pitchFamily="34" charset="0"/>
              </a:rPr>
              <a:t>"</a:t>
            </a:r>
            <a:r>
              <a:rPr lang="pt-BR" b="1" dirty="0">
                <a:latin typeface="Century Gothic" panose="020B0502020202020204" pitchFamily="34" charset="0"/>
              </a:rPr>
              <a:t>Análise dos fatores de risco para doença cardiovascular em crianças escolares de 5 a 9 anos procedentes de escolas públicas da região central da cidade de </a:t>
            </a:r>
            <a:r>
              <a:rPr lang="pt-BR" b="1" dirty="0" smtClean="0">
                <a:latin typeface="Century Gothic" panose="020B0502020202020204" pitchFamily="34" charset="0"/>
              </a:rPr>
              <a:t>Fortaleza-Ceará-Brasil“</a:t>
            </a: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Virna da Costa e Silva e Profa. Dra. </a:t>
            </a:r>
            <a:r>
              <a:rPr lang="it-IT" b="1" i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Sandra Josefina Ferraz Ellero Grisi </a:t>
            </a:r>
            <a:endParaRPr lang="pt-BR" b="1" i="1" dirty="0">
              <a:solidFill>
                <a:srgbClr val="0A59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0630" y="1887315"/>
            <a:ext cx="1206137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200" b="1" dirty="0" smtClean="0">
                <a:latin typeface="Century Gothic" panose="020B0502020202020204" pitchFamily="34" charset="0"/>
              </a:rPr>
              <a:t>Local de estudo</a:t>
            </a:r>
          </a:p>
          <a:p>
            <a:endParaRPr lang="pt-BR" sz="2200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 smtClean="0">
                <a:latin typeface="Century Gothic" panose="020B0502020202020204" pitchFamily="34" charset="0"/>
              </a:rPr>
              <a:t>• </a:t>
            </a:r>
            <a:r>
              <a:rPr lang="pt-BR" sz="2200" dirty="0">
                <a:latin typeface="Century Gothic" panose="020B0502020202020204" pitchFamily="34" charset="0"/>
              </a:rPr>
              <a:t>Regional IV: região central de Fortaleza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Escolas públicas no Município de Fortaleza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Century Gothic" panose="020B0502020202020204" pitchFamily="34" charset="0"/>
              </a:rPr>
              <a:t>• Hospital Infantil Albert Sabin</a:t>
            </a:r>
            <a:endParaRPr lang="pt-BR" sz="2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A599A"/>
            </a:gs>
            <a:gs pos="88000">
              <a:srgbClr val="2C9766"/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B4F121-6FDC-47A9-8795-2E2B2F2AE289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873</Words>
  <Application>Microsoft Office PowerPoint</Application>
  <PresentationFormat>Personalizar</PresentationFormat>
  <Paragraphs>106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2017-08-16T19:04:50Z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