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23"/>
  </p:notesMasterIdLst>
  <p:handoutMasterIdLst>
    <p:handoutMasterId r:id="rId24"/>
  </p:handoutMasterIdLst>
  <p:sldIdLst>
    <p:sldId id="257" r:id="rId5"/>
    <p:sldId id="310" r:id="rId6"/>
    <p:sldId id="311" r:id="rId7"/>
    <p:sldId id="312" r:id="rId8"/>
    <p:sldId id="313" r:id="rId9"/>
    <p:sldId id="318" r:id="rId10"/>
    <p:sldId id="329" r:id="rId11"/>
    <p:sldId id="316" r:id="rId12"/>
    <p:sldId id="279" r:id="rId13"/>
    <p:sldId id="320" r:id="rId14"/>
    <p:sldId id="319" r:id="rId15"/>
    <p:sldId id="321" r:id="rId16"/>
    <p:sldId id="322" r:id="rId17"/>
    <p:sldId id="326" r:id="rId18"/>
    <p:sldId id="324" r:id="rId19"/>
    <p:sldId id="330" r:id="rId20"/>
    <p:sldId id="327" r:id="rId21"/>
    <p:sldId id="328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8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7242D-797D-4C2A-A4DB-CEE42D4C9CC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D40097-3E46-42DC-A0F7-BC72F8E3CBA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2800" dirty="0" smtClean="0">
              <a:latin typeface="Century Gothic" panose="020B0502020202020204" pitchFamily="34" charset="0"/>
            </a:rPr>
            <a:t>1989</a:t>
          </a:r>
          <a:endParaRPr lang="pt-BR" sz="2800" dirty="0">
            <a:latin typeface="Century Gothic" panose="020B0502020202020204" pitchFamily="34" charset="0"/>
          </a:endParaRPr>
        </a:p>
      </dgm:t>
    </dgm:pt>
    <dgm:pt modelId="{E4E63C99-DB66-43F4-97A1-E92BC8D0017D}" type="parTrans" cxnId="{F6FB660A-42EA-4B4E-A35B-B0B6E0037EE4}">
      <dgm:prSet/>
      <dgm:spPr/>
      <dgm:t>
        <a:bodyPr/>
        <a:lstStyle/>
        <a:p>
          <a:endParaRPr lang="pt-BR"/>
        </a:p>
      </dgm:t>
    </dgm:pt>
    <dgm:pt modelId="{4D0B22ED-B6A4-4444-852B-1953B4668002}" type="sibTrans" cxnId="{F6FB660A-42EA-4B4E-A35B-B0B6E0037EE4}">
      <dgm:prSet/>
      <dgm:spPr/>
      <dgm:t>
        <a:bodyPr/>
        <a:lstStyle/>
        <a:p>
          <a:endParaRPr lang="pt-BR"/>
        </a:p>
      </dgm:t>
    </dgm:pt>
    <dgm:pt modelId="{2A02F51E-4EA8-4A0E-81DB-9977903B0A89}">
      <dgm:prSet phldrT="[Texto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dirty="0"/>
        </a:p>
      </dgm:t>
    </dgm:pt>
    <dgm:pt modelId="{2A754CB1-23C7-4A4E-8255-D8CFC0936874}" type="parTrans" cxnId="{41FE748C-75F2-4E28-9A23-BBDA428DAA23}">
      <dgm:prSet/>
      <dgm:spPr/>
      <dgm:t>
        <a:bodyPr/>
        <a:lstStyle/>
        <a:p>
          <a:endParaRPr lang="pt-BR"/>
        </a:p>
      </dgm:t>
    </dgm:pt>
    <dgm:pt modelId="{C7D9C8AA-7EDC-4660-B94B-0C1A9778FA17}" type="sibTrans" cxnId="{41FE748C-75F2-4E28-9A23-BBDA428DAA23}">
      <dgm:prSet/>
      <dgm:spPr/>
      <dgm:t>
        <a:bodyPr/>
        <a:lstStyle/>
        <a:p>
          <a:endParaRPr lang="pt-BR"/>
        </a:p>
      </dgm:t>
    </dgm:pt>
    <dgm:pt modelId="{335D6CA8-0005-413A-AEA5-3CEDCB804DC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    </a:t>
          </a:r>
          <a:endParaRPr lang="pt-BR" dirty="0"/>
        </a:p>
      </dgm:t>
    </dgm:pt>
    <dgm:pt modelId="{1446943A-54A7-4BBF-BA9E-2E92736D3655}" type="sibTrans" cxnId="{E49AD0FF-5F18-43BD-B654-F531119D0DB4}">
      <dgm:prSet/>
      <dgm:spPr/>
      <dgm:t>
        <a:bodyPr/>
        <a:lstStyle/>
        <a:p>
          <a:endParaRPr lang="pt-BR"/>
        </a:p>
      </dgm:t>
    </dgm:pt>
    <dgm:pt modelId="{7ACBEFAF-C5BD-44F8-B654-7FDC10887E25}" type="parTrans" cxnId="{E49AD0FF-5F18-43BD-B654-F531119D0DB4}">
      <dgm:prSet/>
      <dgm:spPr/>
      <dgm:t>
        <a:bodyPr/>
        <a:lstStyle/>
        <a:p>
          <a:endParaRPr lang="pt-BR"/>
        </a:p>
      </dgm:t>
    </dgm:pt>
    <dgm:pt modelId="{0D963D73-E927-41D1-92C4-87FAAE3804D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2800" dirty="0" smtClean="0">
              <a:latin typeface="Century Gothic" panose="020B0502020202020204" pitchFamily="34" charset="0"/>
            </a:rPr>
            <a:t>2017</a:t>
          </a:r>
          <a:endParaRPr lang="pt-BR" sz="2800" dirty="0">
            <a:latin typeface="Century Gothic" panose="020B0502020202020204" pitchFamily="34" charset="0"/>
          </a:endParaRPr>
        </a:p>
      </dgm:t>
    </dgm:pt>
    <dgm:pt modelId="{09C9F922-ED59-4764-8212-E0C256AE78E8}" type="sibTrans" cxnId="{F21F12C6-852A-497C-A8E6-350A497FC0D3}">
      <dgm:prSet/>
      <dgm:spPr/>
      <dgm:t>
        <a:bodyPr/>
        <a:lstStyle/>
        <a:p>
          <a:endParaRPr lang="pt-BR"/>
        </a:p>
      </dgm:t>
    </dgm:pt>
    <dgm:pt modelId="{87E78C68-3105-45E7-AC20-5EFF8A157FB2}" type="parTrans" cxnId="{F21F12C6-852A-497C-A8E6-350A497FC0D3}">
      <dgm:prSet/>
      <dgm:spPr/>
      <dgm:t>
        <a:bodyPr/>
        <a:lstStyle/>
        <a:p>
          <a:endParaRPr lang="pt-BR"/>
        </a:p>
      </dgm:t>
    </dgm:pt>
    <dgm:pt modelId="{54F6D502-BB6A-469C-991B-D30EAA7FEB7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dirty="0"/>
        </a:p>
      </dgm:t>
    </dgm:pt>
    <dgm:pt modelId="{48355F90-9176-4A61-8001-18531C598CD8}" type="sibTrans" cxnId="{EC8052CE-9A40-4DCA-9702-66778827EE78}">
      <dgm:prSet/>
      <dgm:spPr/>
      <dgm:t>
        <a:bodyPr/>
        <a:lstStyle/>
        <a:p>
          <a:endParaRPr lang="pt-BR"/>
        </a:p>
      </dgm:t>
    </dgm:pt>
    <dgm:pt modelId="{B5A09AB6-A4E7-4617-B874-04FF810AB9DE}" type="parTrans" cxnId="{EC8052CE-9A40-4DCA-9702-66778827EE78}">
      <dgm:prSet/>
      <dgm:spPr/>
      <dgm:t>
        <a:bodyPr/>
        <a:lstStyle/>
        <a:p>
          <a:endParaRPr lang="pt-BR"/>
        </a:p>
      </dgm:t>
    </dgm:pt>
    <dgm:pt modelId="{86D09A78-BA78-436A-A3E9-2A50DDB39B67}" type="pres">
      <dgm:prSet presAssocID="{7F07242D-797D-4C2A-A4DB-CEE42D4C9CC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16B2523-B02B-4366-98C8-954F427620B2}" type="pres">
      <dgm:prSet presAssocID="{54F6D502-BB6A-469C-991B-D30EAA7FEB7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C9A19-9793-403B-AEE1-13404791C790}" type="pres">
      <dgm:prSet presAssocID="{54F6D502-BB6A-469C-991B-D30EAA7FEB78}" presName="childText1" presStyleLbl="solidAlignAcc1" presStyleIdx="0" presStyleCnt="2" custScaleX="68135" custScaleY="45442" custLinFactNeighborX="-14495" custLinFactNeighborY="-48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79F35A-FABD-4B76-BB76-26D11ECD3A90}" type="pres">
      <dgm:prSet presAssocID="{335D6CA8-0005-413A-AEA5-3CEDCB804DC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322EC-C6EC-4F28-A4DD-322FC6F61FE4}" type="pres">
      <dgm:prSet presAssocID="{2A02F51E-4EA8-4A0E-81DB-9977903B0A8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0E2D99-3F69-4AD0-BD74-3824D07853ED}" type="pres">
      <dgm:prSet presAssocID="{2A02F51E-4EA8-4A0E-81DB-9977903B0A89}" presName="childText3" presStyleLbl="solidAlignAcc1" presStyleIdx="1" presStyleCnt="2" custScaleX="68163" custScaleY="46142" custLinFactNeighborX="-14493" custLinFactNeighborY="-47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B8099C-9E96-4461-A789-AF4D5D11015B}" type="presOf" srcId="{7F07242D-797D-4C2A-A4DB-CEE42D4C9CC7}" destId="{86D09A78-BA78-436A-A3E9-2A50DDB39B67}" srcOrd="0" destOrd="0" presId="urn:microsoft.com/office/officeart/2009/3/layout/IncreasingArrowsProcess"/>
    <dgm:cxn modelId="{3B26BE0A-4E56-4E60-A99E-C98486789C31}" type="presOf" srcId="{0D963D73-E927-41D1-92C4-87FAAE3804DF}" destId="{CD0E2D99-3F69-4AD0-BD74-3824D07853ED}" srcOrd="0" destOrd="0" presId="urn:microsoft.com/office/officeart/2009/3/layout/IncreasingArrowsProcess"/>
    <dgm:cxn modelId="{EC8052CE-9A40-4DCA-9702-66778827EE78}" srcId="{7F07242D-797D-4C2A-A4DB-CEE42D4C9CC7}" destId="{54F6D502-BB6A-469C-991B-D30EAA7FEB78}" srcOrd="0" destOrd="0" parTransId="{B5A09AB6-A4E7-4617-B874-04FF810AB9DE}" sibTransId="{48355F90-9176-4A61-8001-18531C598CD8}"/>
    <dgm:cxn modelId="{7F55163C-5DF2-4F5C-BB5F-6A9B86D8EE97}" type="presOf" srcId="{10D40097-3E46-42DC-A0F7-BC72F8E3CBA6}" destId="{F39C9A19-9793-403B-AEE1-13404791C790}" srcOrd="0" destOrd="0" presId="urn:microsoft.com/office/officeart/2009/3/layout/IncreasingArrowsProcess"/>
    <dgm:cxn modelId="{5C4D3B2E-F44D-428A-8F2C-548626E20B59}" type="presOf" srcId="{335D6CA8-0005-413A-AEA5-3CEDCB804DC7}" destId="{4B79F35A-FABD-4B76-BB76-26D11ECD3A90}" srcOrd="0" destOrd="0" presId="urn:microsoft.com/office/officeart/2009/3/layout/IncreasingArrowsProcess"/>
    <dgm:cxn modelId="{F21F12C6-852A-497C-A8E6-350A497FC0D3}" srcId="{2A02F51E-4EA8-4A0E-81DB-9977903B0A89}" destId="{0D963D73-E927-41D1-92C4-87FAAE3804DF}" srcOrd="0" destOrd="0" parTransId="{87E78C68-3105-45E7-AC20-5EFF8A157FB2}" sibTransId="{09C9F922-ED59-4764-8212-E0C256AE78E8}"/>
    <dgm:cxn modelId="{FCB430C8-7464-4F0F-BE64-AEE68D5EA1E5}" type="presOf" srcId="{2A02F51E-4EA8-4A0E-81DB-9977903B0A89}" destId="{59E322EC-C6EC-4F28-A4DD-322FC6F61FE4}" srcOrd="0" destOrd="0" presId="urn:microsoft.com/office/officeart/2009/3/layout/IncreasingArrowsProcess"/>
    <dgm:cxn modelId="{41FE748C-75F2-4E28-9A23-BBDA428DAA23}" srcId="{7F07242D-797D-4C2A-A4DB-CEE42D4C9CC7}" destId="{2A02F51E-4EA8-4A0E-81DB-9977903B0A89}" srcOrd="2" destOrd="0" parTransId="{2A754CB1-23C7-4A4E-8255-D8CFC0936874}" sibTransId="{C7D9C8AA-7EDC-4660-B94B-0C1A9778FA17}"/>
    <dgm:cxn modelId="{F6FB660A-42EA-4B4E-A35B-B0B6E0037EE4}" srcId="{54F6D502-BB6A-469C-991B-D30EAA7FEB78}" destId="{10D40097-3E46-42DC-A0F7-BC72F8E3CBA6}" srcOrd="0" destOrd="0" parTransId="{E4E63C99-DB66-43F4-97A1-E92BC8D0017D}" sibTransId="{4D0B22ED-B6A4-4444-852B-1953B4668002}"/>
    <dgm:cxn modelId="{6EFB5046-D213-4053-8A34-90389607CB43}" type="presOf" srcId="{54F6D502-BB6A-469C-991B-D30EAA7FEB78}" destId="{816B2523-B02B-4366-98C8-954F427620B2}" srcOrd="0" destOrd="0" presId="urn:microsoft.com/office/officeart/2009/3/layout/IncreasingArrowsProcess"/>
    <dgm:cxn modelId="{E49AD0FF-5F18-43BD-B654-F531119D0DB4}" srcId="{7F07242D-797D-4C2A-A4DB-CEE42D4C9CC7}" destId="{335D6CA8-0005-413A-AEA5-3CEDCB804DC7}" srcOrd="1" destOrd="0" parTransId="{7ACBEFAF-C5BD-44F8-B654-7FDC10887E25}" sibTransId="{1446943A-54A7-4BBF-BA9E-2E92736D3655}"/>
    <dgm:cxn modelId="{2CB98584-8B18-4F2E-8E9B-27774FB170F2}" type="presParOf" srcId="{86D09A78-BA78-436A-A3E9-2A50DDB39B67}" destId="{816B2523-B02B-4366-98C8-954F427620B2}" srcOrd="0" destOrd="0" presId="urn:microsoft.com/office/officeart/2009/3/layout/IncreasingArrowsProcess"/>
    <dgm:cxn modelId="{3C0B0EDF-F341-4280-86CD-9C0F85C6EFDA}" type="presParOf" srcId="{86D09A78-BA78-436A-A3E9-2A50DDB39B67}" destId="{F39C9A19-9793-403B-AEE1-13404791C790}" srcOrd="1" destOrd="0" presId="urn:microsoft.com/office/officeart/2009/3/layout/IncreasingArrowsProcess"/>
    <dgm:cxn modelId="{34C5937B-978A-4095-B55A-97253C655A12}" type="presParOf" srcId="{86D09A78-BA78-436A-A3E9-2A50DDB39B67}" destId="{4B79F35A-FABD-4B76-BB76-26D11ECD3A90}" srcOrd="2" destOrd="0" presId="urn:microsoft.com/office/officeart/2009/3/layout/IncreasingArrowsProcess"/>
    <dgm:cxn modelId="{C0FA79D9-91AD-4C1E-ABC0-D92761A665A4}" type="presParOf" srcId="{86D09A78-BA78-436A-A3E9-2A50DDB39B67}" destId="{59E322EC-C6EC-4F28-A4DD-322FC6F61FE4}" srcOrd="3" destOrd="0" presId="urn:microsoft.com/office/officeart/2009/3/layout/IncreasingArrowsProcess"/>
    <dgm:cxn modelId="{A70BEC76-9EAA-4B0F-BD31-40900F0FC0B4}" type="presParOf" srcId="{86D09A78-BA78-436A-A3E9-2A50DDB39B67}" destId="{CD0E2D99-3F69-4AD0-BD74-3824D07853ED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5C4B5-8004-4D44-AE30-C4A757893C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8EE4AF-1731-4A6C-93DF-6FA436D4CEB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2"/>
              </a:solidFill>
              <a:latin typeface="Century Gothic" panose="020B0502020202020204" pitchFamily="34" charset="0"/>
            </a:rPr>
            <a:t>Mecanismos Moleculares; Metabólicos; Neuroendócrinos; </a:t>
          </a:r>
          <a:r>
            <a:rPr lang="pt-BR" sz="2000" b="1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Epigenéticos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73D16774-FE1C-46C8-87DB-9ED6E8111417}" type="parTrans" cxnId="{8959839B-8568-4931-8828-18C9695A7476}">
      <dgm:prSet/>
      <dgm:spPr/>
      <dgm:t>
        <a:bodyPr/>
        <a:lstStyle/>
        <a:p>
          <a:endParaRPr lang="pt-BR"/>
        </a:p>
      </dgm:t>
    </dgm:pt>
    <dgm:pt modelId="{33EAD406-37FF-470F-A0B1-462E5A6D1CFE}" type="sibTrans" cxnId="{8959839B-8568-4931-8828-18C9695A747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415DE97D-AD74-4ADE-843A-C4C756FE70F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2"/>
              </a:solidFill>
              <a:latin typeface="Century Gothic" panose="020B0502020202020204" pitchFamily="34" charset="0"/>
            </a:rPr>
            <a:t>Provocam alterações no padrão de desenvolvimento da proliferação celular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3E92CD08-5413-461D-94B7-581074DF36C3}" type="parTrans" cxnId="{447CA18D-A4B4-4C68-922A-022439C2CE02}">
      <dgm:prSet/>
      <dgm:spPr/>
      <dgm:t>
        <a:bodyPr/>
        <a:lstStyle/>
        <a:p>
          <a:endParaRPr lang="pt-BR"/>
        </a:p>
      </dgm:t>
    </dgm:pt>
    <dgm:pt modelId="{346721B4-C54C-4691-A3CB-94F8C7B79FE5}" type="sibTrans" cxnId="{447CA18D-A4B4-4C68-922A-022439C2CE0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3C96E441-BF40-4CD6-99B5-FA3A056F0F9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2"/>
              </a:solidFill>
              <a:latin typeface="Century Gothic" panose="020B0502020202020204" pitchFamily="34" charset="0"/>
            </a:rPr>
            <a:t>Alterações na diferenciação de tecidos específicos e, portanto, de sistemas orgânicos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75611246-DFD4-4E7F-A5C7-4350CA8724CE}" type="parTrans" cxnId="{00BE2CFA-EE4A-4B0F-AC7E-08D50AF20427}">
      <dgm:prSet/>
      <dgm:spPr/>
      <dgm:t>
        <a:bodyPr/>
        <a:lstStyle/>
        <a:p>
          <a:endParaRPr lang="pt-BR"/>
        </a:p>
      </dgm:t>
    </dgm:pt>
    <dgm:pt modelId="{E9E15C80-7472-402C-94CC-7A098AB1CDEC}" type="sibTrans" cxnId="{00BE2CFA-EE4A-4B0F-AC7E-08D50AF2042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E40F2B0D-6BE7-48FC-BF37-A5CFE0EBE21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rgbClr val="001F3E"/>
              </a:solidFill>
              <a:latin typeface="Century Gothic" panose="020B0502020202020204" pitchFamily="34" charset="0"/>
            </a:rPr>
            <a:t>Consequências Patológicas na Vida Adulta</a:t>
          </a:r>
          <a:endParaRPr lang="pt-BR" sz="2000" b="1" dirty="0">
            <a:latin typeface="Century Gothic" panose="020B0502020202020204" pitchFamily="34" charset="0"/>
          </a:endParaRPr>
        </a:p>
      </dgm:t>
    </dgm:pt>
    <dgm:pt modelId="{E02DE534-7A1C-401C-9917-2AA51AE14A0C}" type="parTrans" cxnId="{F987F8D7-6980-4651-9E94-BABBF61D0E2E}">
      <dgm:prSet/>
      <dgm:spPr/>
      <dgm:t>
        <a:bodyPr/>
        <a:lstStyle/>
        <a:p>
          <a:endParaRPr lang="pt-BR"/>
        </a:p>
      </dgm:t>
    </dgm:pt>
    <dgm:pt modelId="{5610FF01-E73E-439C-B00A-B53823380620}" type="sibTrans" cxnId="{F987F8D7-6980-4651-9E94-BABBF61D0E2E}">
      <dgm:prSet/>
      <dgm:spPr/>
      <dgm:t>
        <a:bodyPr/>
        <a:lstStyle/>
        <a:p>
          <a:endParaRPr lang="pt-BR"/>
        </a:p>
      </dgm:t>
    </dgm:pt>
    <dgm:pt modelId="{FC578C11-FDEC-4AD3-A9C6-E78C194A5E36}" type="pres">
      <dgm:prSet presAssocID="{D335C4B5-8004-4D44-AE30-C4A757893C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BEE760-6D57-44D9-97BF-BAE461C26FD0}" type="pres">
      <dgm:prSet presAssocID="{D335C4B5-8004-4D44-AE30-C4A757893C57}" presName="dummyMaxCanvas" presStyleCnt="0">
        <dgm:presLayoutVars/>
      </dgm:prSet>
      <dgm:spPr/>
    </dgm:pt>
    <dgm:pt modelId="{BC4D1D07-CDDC-4DB1-ACBD-38DB69C2B1C6}" type="pres">
      <dgm:prSet presAssocID="{D335C4B5-8004-4D44-AE30-C4A757893C5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7C19BE-8834-4C86-B7DC-D6F40DAAA88C}" type="pres">
      <dgm:prSet presAssocID="{D335C4B5-8004-4D44-AE30-C4A757893C5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70860-7071-4A97-9D4C-D7F442ED9FE2}" type="pres">
      <dgm:prSet presAssocID="{D335C4B5-8004-4D44-AE30-C4A757893C5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4B956F-1B7C-4A11-9E87-DB0E2E7CF47F}" type="pres">
      <dgm:prSet presAssocID="{D335C4B5-8004-4D44-AE30-C4A757893C5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BB0620-FF14-4D3C-8BED-522E9336EA08}" type="pres">
      <dgm:prSet presAssocID="{D335C4B5-8004-4D44-AE30-C4A757893C5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E30056-D9C9-4A3A-9E73-7BA22FE2974D}" type="pres">
      <dgm:prSet presAssocID="{D335C4B5-8004-4D44-AE30-C4A757893C5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47E6C1-4167-4901-8C7F-9E491C8F30CB}" type="pres">
      <dgm:prSet presAssocID="{D335C4B5-8004-4D44-AE30-C4A757893C5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E22118-13DF-4DA8-9A66-0557151A50B4}" type="pres">
      <dgm:prSet presAssocID="{D335C4B5-8004-4D44-AE30-C4A757893C5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8AE7FE-941C-4CC4-8D47-92BC065DD5D9}" type="pres">
      <dgm:prSet presAssocID="{D335C4B5-8004-4D44-AE30-C4A757893C5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2F914A-7773-4395-82DB-946FFB240CDB}" type="pres">
      <dgm:prSet presAssocID="{D335C4B5-8004-4D44-AE30-C4A757893C5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30ABA2-D2A1-4ADC-B54A-F77F4E047961}" type="pres">
      <dgm:prSet presAssocID="{D335C4B5-8004-4D44-AE30-C4A757893C5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AE62C5-40A3-4E17-B169-E44C0F1EFD07}" type="presOf" srcId="{058EE4AF-1731-4A6C-93DF-6FA436D4CEB6}" destId="{BC4D1D07-CDDC-4DB1-ACBD-38DB69C2B1C6}" srcOrd="0" destOrd="0" presId="urn:microsoft.com/office/officeart/2005/8/layout/vProcess5"/>
    <dgm:cxn modelId="{EFFCB640-7BB4-4241-A25E-9DAE3C4885FB}" type="presOf" srcId="{3C96E441-BF40-4CD6-99B5-FA3A056F0F9B}" destId="{5F2F914A-7773-4395-82DB-946FFB240CDB}" srcOrd="1" destOrd="0" presId="urn:microsoft.com/office/officeart/2005/8/layout/vProcess5"/>
    <dgm:cxn modelId="{89704926-3BBC-4F05-B619-1AA69D25FDD3}" type="presOf" srcId="{3C96E441-BF40-4CD6-99B5-FA3A056F0F9B}" destId="{DCA70860-7071-4A97-9D4C-D7F442ED9FE2}" srcOrd="0" destOrd="0" presId="urn:microsoft.com/office/officeart/2005/8/layout/vProcess5"/>
    <dgm:cxn modelId="{17B7C966-154D-49F3-9D9B-795200BC1D7E}" type="presOf" srcId="{D335C4B5-8004-4D44-AE30-C4A757893C57}" destId="{FC578C11-FDEC-4AD3-A9C6-E78C194A5E36}" srcOrd="0" destOrd="0" presId="urn:microsoft.com/office/officeart/2005/8/layout/vProcess5"/>
    <dgm:cxn modelId="{EFBC1425-8A3D-49F7-ADB6-2208559F9127}" type="presOf" srcId="{415DE97D-AD74-4ADE-843A-C4C756FE70F2}" destId="{928AE7FE-941C-4CC4-8D47-92BC065DD5D9}" srcOrd="1" destOrd="0" presId="urn:microsoft.com/office/officeart/2005/8/layout/vProcess5"/>
    <dgm:cxn modelId="{4E92D0B0-EA23-4EE4-AC68-238B2BE329B8}" type="presOf" srcId="{058EE4AF-1731-4A6C-93DF-6FA436D4CEB6}" destId="{01E22118-13DF-4DA8-9A66-0557151A50B4}" srcOrd="1" destOrd="0" presId="urn:microsoft.com/office/officeart/2005/8/layout/vProcess5"/>
    <dgm:cxn modelId="{8959839B-8568-4931-8828-18C9695A7476}" srcId="{D335C4B5-8004-4D44-AE30-C4A757893C57}" destId="{058EE4AF-1731-4A6C-93DF-6FA436D4CEB6}" srcOrd="0" destOrd="0" parTransId="{73D16774-FE1C-46C8-87DB-9ED6E8111417}" sibTransId="{33EAD406-37FF-470F-A0B1-462E5A6D1CFE}"/>
    <dgm:cxn modelId="{F987F8D7-6980-4651-9E94-BABBF61D0E2E}" srcId="{D335C4B5-8004-4D44-AE30-C4A757893C57}" destId="{E40F2B0D-6BE7-48FC-BF37-A5CFE0EBE218}" srcOrd="3" destOrd="0" parTransId="{E02DE534-7A1C-401C-9917-2AA51AE14A0C}" sibTransId="{5610FF01-E73E-439C-B00A-B53823380620}"/>
    <dgm:cxn modelId="{5671F14F-44DA-4671-B8C3-E26A07D4C5C8}" type="presOf" srcId="{33EAD406-37FF-470F-A0B1-462E5A6D1CFE}" destId="{C7BB0620-FF14-4D3C-8BED-522E9336EA08}" srcOrd="0" destOrd="0" presId="urn:microsoft.com/office/officeart/2005/8/layout/vProcess5"/>
    <dgm:cxn modelId="{DAB3FB6C-A98F-43A6-86E1-5A25C6C345EF}" type="presOf" srcId="{415DE97D-AD74-4ADE-843A-C4C756FE70F2}" destId="{CE7C19BE-8834-4C86-B7DC-D6F40DAAA88C}" srcOrd="0" destOrd="0" presId="urn:microsoft.com/office/officeart/2005/8/layout/vProcess5"/>
    <dgm:cxn modelId="{447CA18D-A4B4-4C68-922A-022439C2CE02}" srcId="{D335C4B5-8004-4D44-AE30-C4A757893C57}" destId="{415DE97D-AD74-4ADE-843A-C4C756FE70F2}" srcOrd="1" destOrd="0" parTransId="{3E92CD08-5413-461D-94B7-581074DF36C3}" sibTransId="{346721B4-C54C-4691-A3CB-94F8C7B79FE5}"/>
    <dgm:cxn modelId="{78E085B3-15F6-468F-9F47-0A5E13FDF77A}" type="presOf" srcId="{E40F2B0D-6BE7-48FC-BF37-A5CFE0EBE218}" destId="{D24B956F-1B7C-4A11-9E87-DB0E2E7CF47F}" srcOrd="0" destOrd="0" presId="urn:microsoft.com/office/officeart/2005/8/layout/vProcess5"/>
    <dgm:cxn modelId="{00BE2CFA-EE4A-4B0F-AC7E-08D50AF20427}" srcId="{D335C4B5-8004-4D44-AE30-C4A757893C57}" destId="{3C96E441-BF40-4CD6-99B5-FA3A056F0F9B}" srcOrd="2" destOrd="0" parTransId="{75611246-DFD4-4E7F-A5C7-4350CA8724CE}" sibTransId="{E9E15C80-7472-402C-94CC-7A098AB1CDEC}"/>
    <dgm:cxn modelId="{A9AC5E43-6A30-4919-8359-EFCD2F1D3374}" type="presOf" srcId="{E9E15C80-7472-402C-94CC-7A098AB1CDEC}" destId="{4547E6C1-4167-4901-8C7F-9E491C8F30CB}" srcOrd="0" destOrd="0" presId="urn:microsoft.com/office/officeart/2005/8/layout/vProcess5"/>
    <dgm:cxn modelId="{E9AEDB2F-31D4-4691-9903-F41D82E9F470}" type="presOf" srcId="{E40F2B0D-6BE7-48FC-BF37-A5CFE0EBE218}" destId="{B630ABA2-D2A1-4ADC-B54A-F77F4E047961}" srcOrd="1" destOrd="0" presId="urn:microsoft.com/office/officeart/2005/8/layout/vProcess5"/>
    <dgm:cxn modelId="{04AF28AF-98D5-4CC3-87E2-5180B8553D4F}" type="presOf" srcId="{346721B4-C54C-4691-A3CB-94F8C7B79FE5}" destId="{75E30056-D9C9-4A3A-9E73-7BA22FE2974D}" srcOrd="0" destOrd="0" presId="urn:microsoft.com/office/officeart/2005/8/layout/vProcess5"/>
    <dgm:cxn modelId="{5052F200-2AFF-4698-B6FF-45B58B4180B8}" type="presParOf" srcId="{FC578C11-FDEC-4AD3-A9C6-E78C194A5E36}" destId="{E5BEE760-6D57-44D9-97BF-BAE461C26FD0}" srcOrd="0" destOrd="0" presId="urn:microsoft.com/office/officeart/2005/8/layout/vProcess5"/>
    <dgm:cxn modelId="{B1CF0AA9-BB67-40C0-8F7A-22CBB1D60C0E}" type="presParOf" srcId="{FC578C11-FDEC-4AD3-A9C6-E78C194A5E36}" destId="{BC4D1D07-CDDC-4DB1-ACBD-38DB69C2B1C6}" srcOrd="1" destOrd="0" presId="urn:microsoft.com/office/officeart/2005/8/layout/vProcess5"/>
    <dgm:cxn modelId="{C10ABCDB-0BF9-43D1-AE0A-8EF636019E11}" type="presParOf" srcId="{FC578C11-FDEC-4AD3-A9C6-E78C194A5E36}" destId="{CE7C19BE-8834-4C86-B7DC-D6F40DAAA88C}" srcOrd="2" destOrd="0" presId="urn:microsoft.com/office/officeart/2005/8/layout/vProcess5"/>
    <dgm:cxn modelId="{37AF792E-BFA8-43AA-A459-BC018262FA3F}" type="presParOf" srcId="{FC578C11-FDEC-4AD3-A9C6-E78C194A5E36}" destId="{DCA70860-7071-4A97-9D4C-D7F442ED9FE2}" srcOrd="3" destOrd="0" presId="urn:microsoft.com/office/officeart/2005/8/layout/vProcess5"/>
    <dgm:cxn modelId="{AC1A3FB8-C530-49E6-A371-C47B56B31C99}" type="presParOf" srcId="{FC578C11-FDEC-4AD3-A9C6-E78C194A5E36}" destId="{D24B956F-1B7C-4A11-9E87-DB0E2E7CF47F}" srcOrd="4" destOrd="0" presId="urn:microsoft.com/office/officeart/2005/8/layout/vProcess5"/>
    <dgm:cxn modelId="{2D9A93F2-31DD-4739-BE30-259666FB894E}" type="presParOf" srcId="{FC578C11-FDEC-4AD3-A9C6-E78C194A5E36}" destId="{C7BB0620-FF14-4D3C-8BED-522E9336EA08}" srcOrd="5" destOrd="0" presId="urn:microsoft.com/office/officeart/2005/8/layout/vProcess5"/>
    <dgm:cxn modelId="{062FA746-9D74-4E45-869F-2BDC56C6DCAE}" type="presParOf" srcId="{FC578C11-FDEC-4AD3-A9C6-E78C194A5E36}" destId="{75E30056-D9C9-4A3A-9E73-7BA22FE2974D}" srcOrd="6" destOrd="0" presId="urn:microsoft.com/office/officeart/2005/8/layout/vProcess5"/>
    <dgm:cxn modelId="{71F6BD28-B2F5-4589-8E57-7EF5B8C7E55F}" type="presParOf" srcId="{FC578C11-FDEC-4AD3-A9C6-E78C194A5E36}" destId="{4547E6C1-4167-4901-8C7F-9E491C8F30CB}" srcOrd="7" destOrd="0" presId="urn:microsoft.com/office/officeart/2005/8/layout/vProcess5"/>
    <dgm:cxn modelId="{71B31CD1-EEAE-4F72-8AB9-53D1BA120D4B}" type="presParOf" srcId="{FC578C11-FDEC-4AD3-A9C6-E78C194A5E36}" destId="{01E22118-13DF-4DA8-9A66-0557151A50B4}" srcOrd="8" destOrd="0" presId="urn:microsoft.com/office/officeart/2005/8/layout/vProcess5"/>
    <dgm:cxn modelId="{62311EBC-FCEA-41CD-A96E-16AA03CD65E8}" type="presParOf" srcId="{FC578C11-FDEC-4AD3-A9C6-E78C194A5E36}" destId="{928AE7FE-941C-4CC4-8D47-92BC065DD5D9}" srcOrd="9" destOrd="0" presId="urn:microsoft.com/office/officeart/2005/8/layout/vProcess5"/>
    <dgm:cxn modelId="{4882CC06-ED4A-434E-99FA-CB281A30862C}" type="presParOf" srcId="{FC578C11-FDEC-4AD3-A9C6-E78C194A5E36}" destId="{5F2F914A-7773-4395-82DB-946FFB240CDB}" srcOrd="10" destOrd="0" presId="urn:microsoft.com/office/officeart/2005/8/layout/vProcess5"/>
    <dgm:cxn modelId="{62CEA184-BE56-437F-855A-D4A115D203E7}" type="presParOf" srcId="{FC578C11-FDEC-4AD3-A9C6-E78C194A5E36}" destId="{B630ABA2-D2A1-4ADC-B54A-F77F4E0479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2523-B02B-4366-98C8-954F427620B2}">
      <dsp:nvSpPr>
        <dsp:cNvPr id="0" name=""/>
        <dsp:cNvSpPr/>
      </dsp:nvSpPr>
      <dsp:spPr>
        <a:xfrm>
          <a:off x="338065" y="202702"/>
          <a:ext cx="5286015" cy="769845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254000" bIns="12221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338065" y="395163"/>
        <a:ext cx="5093554" cy="384923"/>
      </dsp:txXfrm>
    </dsp:sp>
    <dsp:sp modelId="{F39C9A19-9793-403B-AEE1-13404791C790}">
      <dsp:nvSpPr>
        <dsp:cNvPr id="0" name=""/>
        <dsp:cNvSpPr/>
      </dsp:nvSpPr>
      <dsp:spPr>
        <a:xfrm>
          <a:off x="361469" y="483716"/>
          <a:ext cx="1109300" cy="67390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Century Gothic" panose="020B0502020202020204" pitchFamily="34" charset="0"/>
            </a:rPr>
            <a:t>1989</a:t>
          </a:r>
          <a:endParaRPr lang="pt-BR" sz="2800" kern="1200" dirty="0">
            <a:latin typeface="Century Gothic" panose="020B0502020202020204" pitchFamily="34" charset="0"/>
          </a:endParaRPr>
        </a:p>
      </dsp:txBody>
      <dsp:txXfrm>
        <a:off x="361469" y="483716"/>
        <a:ext cx="1109300" cy="673907"/>
      </dsp:txXfrm>
    </dsp:sp>
    <dsp:sp modelId="{4B79F35A-FABD-4B76-BB76-26D11ECD3A90}">
      <dsp:nvSpPr>
        <dsp:cNvPr id="0" name=""/>
        <dsp:cNvSpPr/>
      </dsp:nvSpPr>
      <dsp:spPr>
        <a:xfrm>
          <a:off x="1966158" y="459317"/>
          <a:ext cx="3657922" cy="769845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254000" bIns="12221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    </a:t>
          </a:r>
          <a:endParaRPr lang="pt-BR" sz="1400" kern="1200" dirty="0"/>
        </a:p>
      </dsp:txBody>
      <dsp:txXfrm>
        <a:off x="1966158" y="651778"/>
        <a:ext cx="3465461" cy="384923"/>
      </dsp:txXfrm>
    </dsp:sp>
    <dsp:sp modelId="{59E322EC-C6EC-4F28-A4DD-322FC6F61FE4}">
      <dsp:nvSpPr>
        <dsp:cNvPr id="0" name=""/>
        <dsp:cNvSpPr/>
      </dsp:nvSpPr>
      <dsp:spPr>
        <a:xfrm>
          <a:off x="3594250" y="715932"/>
          <a:ext cx="2029829" cy="769845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254000" bIns="12221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3594250" y="908393"/>
        <a:ext cx="1837368" cy="384923"/>
      </dsp:txXfrm>
    </dsp:sp>
    <dsp:sp modelId="{CD0E2D99-3F69-4AD0-BD74-3824D07853ED}">
      <dsp:nvSpPr>
        <dsp:cNvPr id="0" name=""/>
        <dsp:cNvSpPr/>
      </dsp:nvSpPr>
      <dsp:spPr>
        <a:xfrm>
          <a:off x="3617459" y="1014718"/>
          <a:ext cx="1109756" cy="6742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Century Gothic" panose="020B0502020202020204" pitchFamily="34" charset="0"/>
            </a:rPr>
            <a:t>2017</a:t>
          </a:r>
          <a:endParaRPr lang="pt-BR" sz="2800" kern="1200" dirty="0">
            <a:latin typeface="Century Gothic" panose="020B0502020202020204" pitchFamily="34" charset="0"/>
          </a:endParaRPr>
        </a:p>
      </dsp:txBody>
      <dsp:txXfrm>
        <a:off x="3617459" y="1014718"/>
        <a:ext cx="1109756" cy="674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D1D07-CDDC-4DB1-ACBD-38DB69C2B1C6}">
      <dsp:nvSpPr>
        <dsp:cNvPr id="0" name=""/>
        <dsp:cNvSpPr/>
      </dsp:nvSpPr>
      <dsp:spPr>
        <a:xfrm>
          <a:off x="0" y="0"/>
          <a:ext cx="8778240" cy="9957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Mecanismos Moleculares; Metabólicos; Neuroendócrinos; </a:t>
          </a:r>
          <a:r>
            <a:rPr lang="pt-BR" sz="2000" b="1" kern="1200" dirty="0" err="1" smtClean="0">
              <a:solidFill>
                <a:schemeClr val="tx2"/>
              </a:solidFill>
              <a:latin typeface="Century Gothic" panose="020B0502020202020204" pitchFamily="34" charset="0"/>
            </a:rPr>
            <a:t>Epigenéticos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29163" y="29163"/>
        <a:ext cx="7619652" cy="937385"/>
      </dsp:txXfrm>
    </dsp:sp>
    <dsp:sp modelId="{CE7C19BE-8834-4C86-B7DC-D6F40DAAA88C}">
      <dsp:nvSpPr>
        <dsp:cNvPr id="0" name=""/>
        <dsp:cNvSpPr/>
      </dsp:nvSpPr>
      <dsp:spPr>
        <a:xfrm>
          <a:off x="735177" y="1176750"/>
          <a:ext cx="8778240" cy="9957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Provocam alterações no padrão de desenvolvimento da proliferação celular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764340" y="1205913"/>
        <a:ext cx="7337523" cy="937385"/>
      </dsp:txXfrm>
    </dsp:sp>
    <dsp:sp modelId="{DCA70860-7071-4A97-9D4C-D7F442ED9FE2}">
      <dsp:nvSpPr>
        <dsp:cNvPr id="0" name=""/>
        <dsp:cNvSpPr/>
      </dsp:nvSpPr>
      <dsp:spPr>
        <a:xfrm>
          <a:off x="1459382" y="2353500"/>
          <a:ext cx="8778240" cy="9957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Alterações na diferenciação de tecidos específicos e, portanto, de sistemas orgânicos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1488545" y="2382663"/>
        <a:ext cx="7348496" cy="937385"/>
      </dsp:txXfrm>
    </dsp:sp>
    <dsp:sp modelId="{D24B956F-1B7C-4A11-9E87-DB0E2E7CF47F}">
      <dsp:nvSpPr>
        <dsp:cNvPr id="0" name=""/>
        <dsp:cNvSpPr/>
      </dsp:nvSpPr>
      <dsp:spPr>
        <a:xfrm>
          <a:off x="2194559" y="3530251"/>
          <a:ext cx="8778240" cy="9957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1F3E"/>
              </a:solidFill>
              <a:latin typeface="Century Gothic" panose="020B0502020202020204" pitchFamily="34" charset="0"/>
            </a:rPr>
            <a:t>Consequências Patológicas na Vida Adulta</a:t>
          </a:r>
          <a:endParaRPr lang="pt-BR" sz="2000" b="1" kern="1200" dirty="0">
            <a:latin typeface="Century Gothic" panose="020B0502020202020204" pitchFamily="34" charset="0"/>
          </a:endParaRPr>
        </a:p>
      </dsp:txBody>
      <dsp:txXfrm>
        <a:off x="2223722" y="3559414"/>
        <a:ext cx="7337523" cy="937385"/>
      </dsp:txXfrm>
    </dsp:sp>
    <dsp:sp modelId="{C7BB0620-FF14-4D3C-8BED-522E9336EA08}">
      <dsp:nvSpPr>
        <dsp:cNvPr id="0" name=""/>
        <dsp:cNvSpPr/>
      </dsp:nvSpPr>
      <dsp:spPr>
        <a:xfrm>
          <a:off x="81310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8276650" y="762624"/>
        <a:ext cx="355966" cy="487027"/>
      </dsp:txXfrm>
    </dsp:sp>
    <dsp:sp modelId="{75E30056-D9C9-4A3A-9E73-7BA22FE2974D}">
      <dsp:nvSpPr>
        <dsp:cNvPr id="0" name=""/>
        <dsp:cNvSpPr/>
      </dsp:nvSpPr>
      <dsp:spPr>
        <a:xfrm>
          <a:off x="8866204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9011827" y="1939375"/>
        <a:ext cx="355966" cy="487027"/>
      </dsp:txXfrm>
    </dsp:sp>
    <dsp:sp modelId="{4547E6C1-4167-4901-8C7F-9E491C8F30CB}">
      <dsp:nvSpPr>
        <dsp:cNvPr id="0" name=""/>
        <dsp:cNvSpPr/>
      </dsp:nvSpPr>
      <dsp:spPr>
        <a:xfrm>
          <a:off x="9590409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9736032" y="3116125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08/05/2017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08/05/2017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4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08/05/2017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6" y="218668"/>
            <a:ext cx="2321547" cy="1493202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8671" y="1820416"/>
            <a:ext cx="10508975" cy="149416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b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pt-BR" sz="3200" b="1" i="1" cap="none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egundo a Teoria </a:t>
            </a:r>
            <a:r>
              <a:rPr lang="pt-BR" sz="3200" b="1" i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pt-BR" sz="3200" b="1" i="1" cap="none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esenvolvimentista</a:t>
            </a:r>
            <a:endParaRPr lang="pt-BR" sz="4800" b="1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27" y="3300062"/>
            <a:ext cx="5976664" cy="32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57" y="4335231"/>
            <a:ext cx="338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9x30 = 270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473" y="4335231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+ 365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0394" y="4439993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+ 365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0039" y="5469766"/>
            <a:ext cx="311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1000</a:t>
            </a:r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DIAS</a:t>
            </a:r>
            <a:endParaRPr lang="x-non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9" descr="bebe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82" y="1982812"/>
            <a:ext cx="3607410" cy="1807314"/>
          </a:xfrm>
          <a:prstGeom prst="rect">
            <a:avLst/>
          </a:prstGeom>
        </p:spPr>
      </p:pic>
      <p:pic>
        <p:nvPicPr>
          <p:cNvPr id="11" name="Picture 10" descr="criança 2 an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31" y="1478815"/>
            <a:ext cx="2905532" cy="2663997"/>
          </a:xfrm>
          <a:prstGeom prst="rect">
            <a:avLst/>
          </a:prstGeom>
        </p:spPr>
      </p:pic>
      <p:pic>
        <p:nvPicPr>
          <p:cNvPr id="8" name="Picture 7" descr="grávid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5" y="1669787"/>
            <a:ext cx="2965395" cy="212033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743200" y="397569"/>
            <a:ext cx="735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entury Gothic" panose="020B0502020202020204" pitchFamily="34" charset="0"/>
              </a:rPr>
              <a:t> </a:t>
            </a:r>
            <a:r>
              <a:rPr lang="pt-BR" sz="3600" b="1" dirty="0" smtClean="0">
                <a:latin typeface="Century Gothic" panose="020B0502020202020204" pitchFamily="34" charset="0"/>
              </a:rPr>
              <a:t>REVISITANDO A PUERICULTURA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60" y="1123697"/>
            <a:ext cx="7878207" cy="5405859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351314" y="183326"/>
            <a:ext cx="8316686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b="1" dirty="0" smtClean="0">
                <a:latin typeface="Century Gothic" panose="020B0502020202020204" pitchFamily="34" charset="0"/>
              </a:rPr>
              <a:t>PRIMEIROS 1000 DIAS</a:t>
            </a:r>
            <a:endParaRPr lang="pt-BR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71749" y="1785256"/>
            <a:ext cx="10681626" cy="3539430"/>
          </a:xfrm>
          <a:noFill/>
          <a:ln w="76200" cmpd="dbl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buClrTx/>
              <a:buFontTx/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 Lancet, 2008: série sobre Desnutrição materna e infantil  apresentou o conceito dos primeiros 1000 dias como período onde a nutrição e o desenvolvimento teriam benefícios que se prolongariam por toda vida</a:t>
            </a:r>
          </a:p>
          <a:p>
            <a:pPr marL="0" indent="0" algn="just">
              <a:spcBef>
                <a:spcPct val="0"/>
              </a:spcBef>
              <a:buClrTx/>
              <a:buFontTx/>
              <a:buNone/>
            </a:pPr>
            <a:endParaRPr lang="pt-BR" sz="2800" dirty="0" smtClean="0">
              <a:latin typeface="Century Gothic" panose="020B0502020202020204" pitchFamily="34" charset="0"/>
            </a:endParaRPr>
          </a:p>
          <a:p>
            <a:pPr marL="0" indent="0" algn="just">
              <a:spcBef>
                <a:spcPct val="0"/>
              </a:spcBef>
              <a:buClrTx/>
              <a:buFontTx/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Lancet, 2013: nova série que apresenta quadro conceitual sobre como alcançar um ótimo crescimento e desenvolvimento fetal e infantil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9028" y="6608279"/>
            <a:ext cx="11118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modificado de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Lancet ; disponível em: http://thousanddays.org/2013</a:t>
            </a:r>
            <a:endParaRPr lang="pt-BR" b="1" i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9028" y="87085"/>
            <a:ext cx="12162971" cy="562706"/>
          </a:xfrm>
        </p:spPr>
        <p:txBody>
          <a:bodyPr rtlCol="0">
            <a:no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Quadro de ações para alcançar uma ótima nutrição e desenvolvimento fetal e infantil</a:t>
            </a:r>
            <a:br>
              <a:rPr lang="pt-BR" sz="2000" b="1" dirty="0" smtClean="0">
                <a:latin typeface="Century Gothic" panose="020B0502020202020204" pitchFamily="34" charset="0"/>
              </a:rPr>
            </a:br>
            <a:endParaRPr lang="pt-BR" sz="16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29758"/>
            <a:ext cx="118205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pic>
        <p:nvPicPr>
          <p:cNvPr id="6" name="Picture 1" descr="04-slide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39" y="1146629"/>
            <a:ext cx="9739086" cy="540311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249713" y="45258"/>
            <a:ext cx="8316686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b="1" dirty="0" smtClean="0">
                <a:latin typeface="Century Gothic" panose="020B0502020202020204" pitchFamily="34" charset="0"/>
              </a:rPr>
              <a:t>PRIMEIROS 1000 DIAS</a:t>
            </a:r>
            <a:endParaRPr lang="pt-BR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5082" y="2039342"/>
            <a:ext cx="11577381" cy="987778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3600" b="1" dirty="0" smtClean="0">
              <a:solidFill>
                <a:srgbClr val="1C9AAA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804973" y="427192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66040" y="2138320"/>
            <a:ext cx="2607733" cy="2209800"/>
          </a:xfrm>
          <a:prstGeom prst="rect">
            <a:avLst/>
          </a:prstGeom>
          <a:solidFill>
            <a:srgbClr val="BF2F37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52307" y="3967120"/>
            <a:ext cx="223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BF2F37"/>
                </a:solidFill>
                <a:latin typeface="Century Gothic" panose="020B0502020202020204" pitchFamily="34" charset="0"/>
              </a:rPr>
              <a:t>PRIMEIRO ANO</a:t>
            </a:r>
            <a:endParaRPr lang="en-US" sz="1400" b="1" dirty="0">
              <a:solidFill>
                <a:srgbClr val="BF2F3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566040" y="4271920"/>
            <a:ext cx="0" cy="304800"/>
          </a:xfrm>
          <a:prstGeom prst="line">
            <a:avLst/>
          </a:prstGeom>
          <a:noFill/>
          <a:ln w="25400">
            <a:solidFill>
              <a:schemeClr val="bg2">
                <a:alpha val="3019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173776" y="4271920"/>
            <a:ext cx="16933" cy="914400"/>
          </a:xfrm>
          <a:prstGeom prst="line">
            <a:avLst/>
          </a:prstGeom>
          <a:noFill/>
          <a:ln w="25400">
            <a:solidFill>
              <a:schemeClr val="bg2">
                <a:alpha val="30196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93773" y="4424325"/>
            <a:ext cx="1016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dist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-8 -7 -6 -5 -4 -3 -2 -1  1 2 3 4 5 6 7 8 9 10 11 1 2 3 4 5 6 7 8 9 10 11 12 13 14 15 16 17 18 19 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922573" y="2443120"/>
            <a:ext cx="4165600" cy="1828800"/>
          </a:xfrm>
          <a:custGeom>
            <a:avLst/>
            <a:gdLst>
              <a:gd name="T0" fmla="*/ 0 w 1968"/>
              <a:gd name="T1" fmla="*/ 1828800 h 1152"/>
              <a:gd name="T2" fmla="*/ 228600 w 1968"/>
              <a:gd name="T3" fmla="*/ 1752600 h 1152"/>
              <a:gd name="T4" fmla="*/ 457200 w 1968"/>
              <a:gd name="T5" fmla="*/ 1600200 h 1152"/>
              <a:gd name="T6" fmla="*/ 533400 w 1968"/>
              <a:gd name="T7" fmla="*/ 990600 h 1152"/>
              <a:gd name="T8" fmla="*/ 609600 w 1968"/>
              <a:gd name="T9" fmla="*/ 533400 h 1152"/>
              <a:gd name="T10" fmla="*/ 685800 w 1968"/>
              <a:gd name="T11" fmla="*/ 228600 h 1152"/>
              <a:gd name="T12" fmla="*/ 838200 w 1968"/>
              <a:gd name="T13" fmla="*/ 76200 h 1152"/>
              <a:gd name="T14" fmla="*/ 1066800 w 1968"/>
              <a:gd name="T15" fmla="*/ 0 h 1152"/>
              <a:gd name="T16" fmla="*/ 1295400 w 1968"/>
              <a:gd name="T17" fmla="*/ 76200 h 1152"/>
              <a:gd name="T18" fmla="*/ 1676400 w 1968"/>
              <a:gd name="T19" fmla="*/ 381000 h 1152"/>
              <a:gd name="T20" fmla="*/ 2286000 w 1968"/>
              <a:gd name="T21" fmla="*/ 914400 h 1152"/>
              <a:gd name="T22" fmla="*/ 2667000 w 1968"/>
              <a:gd name="T23" fmla="*/ 1219200 h 1152"/>
              <a:gd name="T24" fmla="*/ 3048000 w 1968"/>
              <a:gd name="T25" fmla="*/ 1371600 h 1152"/>
              <a:gd name="T26" fmla="*/ 3124200 w 1968"/>
              <a:gd name="T27" fmla="*/ 1371600 h 1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68"/>
              <a:gd name="T43" fmla="*/ 0 h 1152"/>
              <a:gd name="T44" fmla="*/ 1968 w 1968"/>
              <a:gd name="T45" fmla="*/ 1152 h 1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68" h="1152">
                <a:moveTo>
                  <a:pt x="0" y="1152"/>
                </a:moveTo>
                <a:cubicBezTo>
                  <a:pt x="48" y="1140"/>
                  <a:pt x="96" y="1128"/>
                  <a:pt x="144" y="1104"/>
                </a:cubicBezTo>
                <a:cubicBezTo>
                  <a:pt x="192" y="1080"/>
                  <a:pt x="256" y="1088"/>
                  <a:pt x="288" y="1008"/>
                </a:cubicBezTo>
                <a:cubicBezTo>
                  <a:pt x="320" y="928"/>
                  <a:pt x="320" y="736"/>
                  <a:pt x="336" y="624"/>
                </a:cubicBezTo>
                <a:cubicBezTo>
                  <a:pt x="352" y="512"/>
                  <a:pt x="368" y="416"/>
                  <a:pt x="384" y="336"/>
                </a:cubicBezTo>
                <a:cubicBezTo>
                  <a:pt x="400" y="256"/>
                  <a:pt x="408" y="192"/>
                  <a:pt x="432" y="144"/>
                </a:cubicBezTo>
                <a:cubicBezTo>
                  <a:pt x="456" y="96"/>
                  <a:pt x="488" y="72"/>
                  <a:pt x="528" y="48"/>
                </a:cubicBezTo>
                <a:cubicBezTo>
                  <a:pt x="568" y="24"/>
                  <a:pt x="624" y="0"/>
                  <a:pt x="672" y="0"/>
                </a:cubicBezTo>
                <a:cubicBezTo>
                  <a:pt x="720" y="0"/>
                  <a:pt x="752" y="8"/>
                  <a:pt x="816" y="48"/>
                </a:cubicBezTo>
                <a:cubicBezTo>
                  <a:pt x="880" y="88"/>
                  <a:pt x="952" y="152"/>
                  <a:pt x="1056" y="240"/>
                </a:cubicBezTo>
                <a:cubicBezTo>
                  <a:pt x="1160" y="328"/>
                  <a:pt x="1336" y="488"/>
                  <a:pt x="1440" y="576"/>
                </a:cubicBezTo>
                <a:cubicBezTo>
                  <a:pt x="1544" y="664"/>
                  <a:pt x="1600" y="720"/>
                  <a:pt x="1680" y="768"/>
                </a:cubicBezTo>
                <a:cubicBezTo>
                  <a:pt x="1760" y="816"/>
                  <a:pt x="1872" y="848"/>
                  <a:pt x="1920" y="864"/>
                </a:cubicBezTo>
                <a:cubicBezTo>
                  <a:pt x="1968" y="880"/>
                  <a:pt x="1968" y="872"/>
                  <a:pt x="1968" y="864"/>
                </a:cubicBezTo>
              </a:path>
            </a:pathLst>
          </a:custGeom>
          <a:noFill/>
          <a:ln w="88900">
            <a:solidFill>
              <a:srgbClr val="FFBE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820973" y="2278020"/>
            <a:ext cx="4165600" cy="1993900"/>
          </a:xfrm>
          <a:custGeom>
            <a:avLst/>
            <a:gdLst>
              <a:gd name="T0" fmla="*/ 0 w 1968"/>
              <a:gd name="T1" fmla="*/ 1993900 h 1256"/>
              <a:gd name="T2" fmla="*/ 304800 w 1968"/>
              <a:gd name="T3" fmla="*/ 1917700 h 1256"/>
              <a:gd name="T4" fmla="*/ 533400 w 1968"/>
              <a:gd name="T5" fmla="*/ 1689100 h 1256"/>
              <a:gd name="T6" fmla="*/ 838200 w 1968"/>
              <a:gd name="T7" fmla="*/ 1155700 h 1256"/>
              <a:gd name="T8" fmla="*/ 1295400 w 1968"/>
              <a:gd name="T9" fmla="*/ 317500 h 1256"/>
              <a:gd name="T10" fmla="*/ 1524000 w 1968"/>
              <a:gd name="T11" fmla="*/ 88900 h 1256"/>
              <a:gd name="T12" fmla="*/ 1828800 w 1968"/>
              <a:gd name="T13" fmla="*/ 12700 h 1256"/>
              <a:gd name="T14" fmla="*/ 2057400 w 1968"/>
              <a:gd name="T15" fmla="*/ 165100 h 1256"/>
              <a:gd name="T16" fmla="*/ 2286000 w 1968"/>
              <a:gd name="T17" fmla="*/ 698500 h 1256"/>
              <a:gd name="T18" fmla="*/ 2667000 w 1968"/>
              <a:gd name="T19" fmla="*/ 1231900 h 1256"/>
              <a:gd name="T20" fmla="*/ 3124200 w 1968"/>
              <a:gd name="T21" fmla="*/ 1536700 h 12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8"/>
              <a:gd name="T34" fmla="*/ 0 h 1256"/>
              <a:gd name="T35" fmla="*/ 1968 w 1968"/>
              <a:gd name="T36" fmla="*/ 1256 h 12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8" h="1256">
                <a:moveTo>
                  <a:pt x="0" y="1256"/>
                </a:moveTo>
                <a:cubicBezTo>
                  <a:pt x="68" y="1248"/>
                  <a:pt x="136" y="1240"/>
                  <a:pt x="192" y="1208"/>
                </a:cubicBezTo>
                <a:cubicBezTo>
                  <a:pt x="248" y="1176"/>
                  <a:pt x="280" y="1144"/>
                  <a:pt x="336" y="1064"/>
                </a:cubicBezTo>
                <a:cubicBezTo>
                  <a:pt x="392" y="984"/>
                  <a:pt x="448" y="872"/>
                  <a:pt x="528" y="728"/>
                </a:cubicBezTo>
                <a:cubicBezTo>
                  <a:pt x="608" y="584"/>
                  <a:pt x="744" y="312"/>
                  <a:pt x="816" y="200"/>
                </a:cubicBezTo>
                <a:cubicBezTo>
                  <a:pt x="888" y="88"/>
                  <a:pt x="904" y="88"/>
                  <a:pt x="960" y="56"/>
                </a:cubicBezTo>
                <a:cubicBezTo>
                  <a:pt x="1016" y="24"/>
                  <a:pt x="1096" y="0"/>
                  <a:pt x="1152" y="8"/>
                </a:cubicBezTo>
                <a:cubicBezTo>
                  <a:pt x="1208" y="16"/>
                  <a:pt x="1248" y="32"/>
                  <a:pt x="1296" y="104"/>
                </a:cubicBezTo>
                <a:cubicBezTo>
                  <a:pt x="1344" y="176"/>
                  <a:pt x="1376" y="328"/>
                  <a:pt x="1440" y="440"/>
                </a:cubicBezTo>
                <a:cubicBezTo>
                  <a:pt x="1504" y="552"/>
                  <a:pt x="1592" y="688"/>
                  <a:pt x="1680" y="776"/>
                </a:cubicBezTo>
                <a:cubicBezTo>
                  <a:pt x="1768" y="864"/>
                  <a:pt x="1920" y="936"/>
                  <a:pt x="1968" y="968"/>
                </a:cubicBezTo>
              </a:path>
            </a:pathLst>
          </a:custGeom>
          <a:noFill/>
          <a:ln w="889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820973" y="2138320"/>
            <a:ext cx="6400800" cy="2133600"/>
          </a:xfrm>
          <a:custGeom>
            <a:avLst/>
            <a:gdLst>
              <a:gd name="T0" fmla="*/ 0 w 3024"/>
              <a:gd name="T1" fmla="*/ 2133600 h 1344"/>
              <a:gd name="T2" fmla="*/ 381000 w 3024"/>
              <a:gd name="T3" fmla="*/ 2057400 h 1344"/>
              <a:gd name="T4" fmla="*/ 762000 w 3024"/>
              <a:gd name="T5" fmla="*/ 1752600 h 1344"/>
              <a:gd name="T6" fmla="*/ 1219200 w 3024"/>
              <a:gd name="T7" fmla="*/ 1219200 h 1344"/>
              <a:gd name="T8" fmla="*/ 1676400 w 3024"/>
              <a:gd name="T9" fmla="*/ 762000 h 1344"/>
              <a:gd name="T10" fmla="*/ 2209800 w 3024"/>
              <a:gd name="T11" fmla="*/ 152400 h 1344"/>
              <a:gd name="T12" fmla="*/ 2590800 w 3024"/>
              <a:gd name="T13" fmla="*/ 0 h 1344"/>
              <a:gd name="T14" fmla="*/ 3048000 w 3024"/>
              <a:gd name="T15" fmla="*/ 152400 h 1344"/>
              <a:gd name="T16" fmla="*/ 3581400 w 3024"/>
              <a:gd name="T17" fmla="*/ 609600 h 1344"/>
              <a:gd name="T18" fmla="*/ 3962400 w 3024"/>
              <a:gd name="T19" fmla="*/ 1143000 h 1344"/>
              <a:gd name="T20" fmla="*/ 4419600 w 3024"/>
              <a:gd name="T21" fmla="*/ 1752600 h 1344"/>
              <a:gd name="T22" fmla="*/ 4800600 w 3024"/>
              <a:gd name="T23" fmla="*/ 1905000 h 13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24"/>
              <a:gd name="T37" fmla="*/ 0 h 1344"/>
              <a:gd name="T38" fmla="*/ 3024 w 3024"/>
              <a:gd name="T39" fmla="*/ 1344 h 13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24" h="1344">
                <a:moveTo>
                  <a:pt x="0" y="1344"/>
                </a:moveTo>
                <a:cubicBezTo>
                  <a:pt x="80" y="1340"/>
                  <a:pt x="160" y="1336"/>
                  <a:pt x="240" y="1296"/>
                </a:cubicBezTo>
                <a:cubicBezTo>
                  <a:pt x="320" y="1256"/>
                  <a:pt x="392" y="1192"/>
                  <a:pt x="480" y="1104"/>
                </a:cubicBezTo>
                <a:cubicBezTo>
                  <a:pt x="568" y="1016"/>
                  <a:pt x="672" y="872"/>
                  <a:pt x="768" y="768"/>
                </a:cubicBezTo>
                <a:cubicBezTo>
                  <a:pt x="864" y="664"/>
                  <a:pt x="952" y="592"/>
                  <a:pt x="1056" y="480"/>
                </a:cubicBezTo>
                <a:cubicBezTo>
                  <a:pt x="1160" y="368"/>
                  <a:pt x="1296" y="176"/>
                  <a:pt x="1392" y="96"/>
                </a:cubicBezTo>
                <a:cubicBezTo>
                  <a:pt x="1488" y="16"/>
                  <a:pt x="1544" y="0"/>
                  <a:pt x="1632" y="0"/>
                </a:cubicBezTo>
                <a:cubicBezTo>
                  <a:pt x="1720" y="0"/>
                  <a:pt x="1816" y="32"/>
                  <a:pt x="1920" y="96"/>
                </a:cubicBezTo>
                <a:cubicBezTo>
                  <a:pt x="2024" y="160"/>
                  <a:pt x="2160" y="280"/>
                  <a:pt x="2256" y="384"/>
                </a:cubicBezTo>
                <a:cubicBezTo>
                  <a:pt x="2352" y="488"/>
                  <a:pt x="2408" y="600"/>
                  <a:pt x="2496" y="720"/>
                </a:cubicBezTo>
                <a:cubicBezTo>
                  <a:pt x="2584" y="840"/>
                  <a:pt x="2696" y="1024"/>
                  <a:pt x="2784" y="1104"/>
                </a:cubicBezTo>
                <a:cubicBezTo>
                  <a:pt x="2872" y="1184"/>
                  <a:pt x="2984" y="1184"/>
                  <a:pt x="3024" y="1200"/>
                </a:cubicBezTo>
              </a:path>
            </a:pathLst>
          </a:custGeom>
          <a:noFill/>
          <a:ln w="88900">
            <a:solidFill>
              <a:srgbClr val="BF2F3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119995" y="4805325"/>
            <a:ext cx="1401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Nascimento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46576" y="4805325"/>
            <a:ext cx="872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Meses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80694" y="4805325"/>
            <a:ext cx="756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Anos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398575" y="1604920"/>
            <a:ext cx="1663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Sentidos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Visão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Audição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040173" y="1376325"/>
            <a:ext cx="1175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Linguagem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906683" y="1528725"/>
            <a:ext cx="197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Funções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Cognitivas</a:t>
            </a:r>
            <a:r>
              <a:rPr lang="en-US" sz="1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719373" y="2138320"/>
            <a:ext cx="101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852973" y="1681120"/>
            <a:ext cx="10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6783373" y="1833520"/>
            <a:ext cx="40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b="0">
              <a:solidFill>
                <a:srgbClr val="000000"/>
              </a:solidFill>
              <a:latin typeface="Times" pitchFamily="-108" charset="0"/>
              <a:ea typeface="+mn-ea"/>
              <a:cs typeface="+mn-cs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093773" y="5491248"/>
            <a:ext cx="3048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FONTE: </a:t>
            </a:r>
            <a:r>
              <a:rPr lang="en-US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C.A. Nelson (2000) 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6405661" y="987784"/>
            <a:ext cx="0" cy="450346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887341" y="0"/>
            <a:ext cx="10038684" cy="1143000"/>
          </a:xfrm>
        </p:spPr>
        <p:txBody>
          <a:bodyPr rtlCol="0">
            <a:normAutofit fontScale="90000"/>
          </a:bodyPr>
          <a:lstStyle/>
          <a:p>
            <a:r>
              <a:rPr lang="pt-BR" sz="4000" b="1" dirty="0" smtClean="0">
                <a:solidFill>
                  <a:srgbClr val="1C9AAA"/>
                </a:solidFill>
                <a:latin typeface="Century Gothic" panose="020B0502020202020204" pitchFamily="34" charset="0"/>
              </a:rPr>
              <a:t>Desenvolvimento Neurológico na Infância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256975" y="649414"/>
            <a:ext cx="849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Domínios do desenvolvimento infantil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6575752"/>
            <a:ext cx="555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Modificada de </a:t>
            </a:r>
            <a:r>
              <a:rPr lang="pt-BR" sz="1600" i="1" dirty="0" err="1" smtClean="0"/>
              <a:t>Naudeau</a:t>
            </a:r>
            <a:r>
              <a:rPr lang="pt-BR" sz="1600" i="1" dirty="0" smtClean="0"/>
              <a:t> et al.: The World Bank, 2010</a:t>
            </a:r>
            <a:endParaRPr lang="pt-BR" sz="1600" i="1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51314" y="23672"/>
            <a:ext cx="8316686" cy="771262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b="1" dirty="0" smtClean="0">
                <a:latin typeface="Century Gothic" panose="020B0502020202020204" pitchFamily="34" charset="0"/>
              </a:rPr>
              <a:t>PRIMEIROS 1000 DIAS</a:t>
            </a:r>
            <a:endParaRPr lang="pt-BR" sz="4000" b="1" dirty="0">
              <a:latin typeface="Century Gothic" panose="020B0502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61" y="1210675"/>
            <a:ext cx="9673768" cy="53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52733" y="558602"/>
            <a:ext cx="90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Intervenções segundo o domínio do </a:t>
            </a:r>
            <a:r>
              <a:rPr lang="pt-BR" sz="2800" dirty="0" smtClean="0"/>
              <a:t>desenvolvimento infantil</a:t>
            </a: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51314" y="-19870"/>
            <a:ext cx="8316686" cy="771262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b="1" dirty="0" smtClean="0">
                <a:latin typeface="Century Gothic" panose="020B0502020202020204" pitchFamily="34" charset="0"/>
              </a:rPr>
              <a:t>PRIMEIROS 1000 DIAS</a:t>
            </a:r>
            <a:endParaRPr lang="pt-BR" sz="4000" b="1" dirty="0">
              <a:latin typeface="Century Gothic" panose="020B0502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14" y="6575752"/>
            <a:ext cx="991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Modificada de </a:t>
            </a:r>
            <a:r>
              <a:rPr lang="pt-BR" sz="1600" i="1" dirty="0" err="1" smtClean="0"/>
              <a:t>Naudeau</a:t>
            </a:r>
            <a:r>
              <a:rPr lang="pt-BR" sz="1600" i="1" dirty="0" smtClean="0"/>
              <a:t> et al.: The World Bank, 2010</a:t>
            </a:r>
            <a:endParaRPr lang="pt-BR" sz="16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8" y="1027492"/>
            <a:ext cx="9393382" cy="55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20" y="1123695"/>
            <a:ext cx="7878207" cy="540585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51314" y="183326"/>
            <a:ext cx="8316686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b="1" dirty="0" smtClean="0">
                <a:latin typeface="Century Gothic" panose="020B0502020202020204" pitchFamily="34" charset="0"/>
              </a:rPr>
              <a:t>PRIMEIROS 1000 DIAS</a:t>
            </a:r>
            <a:endParaRPr lang="pt-BR" sz="40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871749" y="2220683"/>
            <a:ext cx="10681626" cy="2677656"/>
          </a:xfrm>
          <a:noFill/>
          <a:ln w="76200" cmpd="dbl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buClrTx/>
              <a:buFontTx/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....... </a:t>
            </a:r>
            <a:r>
              <a:rPr lang="pt-BR" sz="2800" dirty="0">
                <a:latin typeface="Century Gothic" panose="020B0502020202020204" pitchFamily="34" charset="0"/>
              </a:rPr>
              <a:t>ao focalizar suas ações nesse período o Pediatra poderá aumentar as chances da criança ter uma vida saudável e produtiva no futuro, fortalecer famílias e comunidades e contribuir para quebrar o ciclo </a:t>
            </a:r>
            <a:r>
              <a:rPr lang="pt-BR" sz="2800" dirty="0" err="1">
                <a:latin typeface="Century Gothic" panose="020B0502020202020204" pitchFamily="34" charset="0"/>
              </a:rPr>
              <a:t>intergeracional</a:t>
            </a:r>
            <a:r>
              <a:rPr lang="pt-BR" sz="2800" dirty="0">
                <a:latin typeface="Century Gothic" panose="020B0502020202020204" pitchFamily="34" charset="0"/>
              </a:rPr>
              <a:t> da pobreza</a:t>
            </a:r>
            <a:r>
              <a:rPr lang="pt-BR" sz="28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ClrTx/>
              <a:buFontTx/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Da Cunha AJ et al. , 2015</a:t>
            </a:r>
            <a:endParaRPr lang="pt-B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43430" y="1921564"/>
            <a:ext cx="10506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400" dirty="0" smtClean="0">
                <a:latin typeface="Century Gothic" panose="020B0502020202020204" pitchFamily="34" charset="0"/>
              </a:rPr>
              <a:t>A visão da Puericultura através da Teoria Desenvolvimentista contribui para sua prática no consultório? Como?</a:t>
            </a:r>
          </a:p>
          <a:p>
            <a:pPr marL="342900" indent="-342900" algn="just">
              <a:buAutoNum type="arabicPeriod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2400" dirty="0" smtClean="0">
                <a:latin typeface="Century Gothic" panose="020B0502020202020204" pitchFamily="34" charset="0"/>
              </a:rPr>
              <a:t>Quais principais doenças crônicas do adulto podem ser evitadas através da Puericultura? Como?</a:t>
            </a:r>
          </a:p>
          <a:p>
            <a:pPr marL="342900" indent="-342900" algn="just">
              <a:buAutoNum type="arabicPeriod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2400" dirty="0" smtClean="0">
                <a:latin typeface="Century Gothic" panose="020B0502020202020204" pitchFamily="34" charset="0"/>
              </a:rPr>
              <a:t>De que maneira a Puericultura pode promover o desenvolvimento cognitivo e socioemocional?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7" y="1075105"/>
            <a:ext cx="9707831" cy="535175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29545" y="2040836"/>
            <a:ext cx="10681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Century Gothic" panose="020B0502020202020204" pitchFamily="34" charset="0"/>
              </a:rPr>
              <a:t>Teoria Desenvolvimentista: influência de fatores ambientais do inicio da vida provocam alterações na expressão da carga genética do indivíduo, determinando um padrão peculiar de saúde-doença</a:t>
            </a:r>
            <a:r>
              <a:rPr lang="pt-BR" dirty="0" smtClean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7" y="1075105"/>
            <a:ext cx="9707831" cy="53517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567544"/>
            <a:ext cx="11146971" cy="4321848"/>
          </a:xfrm>
          <a:noFill/>
          <a:ln w="762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Em 1970, </a:t>
            </a:r>
            <a:r>
              <a:rPr lang="en-US" dirty="0" err="1" smtClean="0">
                <a:latin typeface="Century Gothic" panose="020B0502020202020204" pitchFamily="34" charset="0"/>
              </a:rPr>
              <a:t>Ravelli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na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Holanda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14300" lvl="1" indent="0">
              <a:buClr>
                <a:schemeClr val="accent1"/>
              </a:buClr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>
              <a:buFont typeface="Arial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POPULAÇÃO DE 300.000 homens, cujas mães passaram fome no primeiro trimestre da gestação , durante o período da fome holandesa, na Segunda Guerra Mundial</a:t>
            </a:r>
          </a:p>
          <a:p>
            <a:pPr algn="ctr">
              <a:buFont typeface="Arial"/>
              <a:buChar char="•"/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ctr">
              <a:buFont typeface="Arial"/>
              <a:buChar char="•"/>
            </a:pPr>
            <a:r>
              <a:rPr lang="pt-BR" b="1" i="1" dirty="0" smtClean="0">
                <a:latin typeface="Century Gothic" panose="020B0502020202020204" pitchFamily="34" charset="0"/>
              </a:rPr>
              <a:t>MAIOR</a:t>
            </a:r>
            <a:r>
              <a:rPr lang="pt-BR" dirty="0" smtClean="0">
                <a:latin typeface="Century Gothic" panose="020B0502020202020204" pitchFamily="34" charset="0"/>
              </a:rPr>
              <a:t>  risco  obesidade na vida adulta</a:t>
            </a:r>
          </a:p>
          <a:p>
            <a:pPr algn="ctr">
              <a:buFont typeface="Arial"/>
              <a:buChar char="•"/>
            </a:pPr>
            <a:endParaRPr lang="pt-BR" dirty="0" smtClean="0"/>
          </a:p>
          <a:p>
            <a:pPr algn="ctr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1551" y="5987867"/>
            <a:ext cx="718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Ravelli,et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alli:Obesity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in young men after famine exposure in utero and </a:t>
            </a:r>
          </a:p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early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infancy.N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Engl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Med.1976;295:349-53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1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7" y="1075105"/>
            <a:ext cx="9707831" cy="5351753"/>
          </a:xfrm>
          <a:prstGeom prst="rect">
            <a:avLst/>
          </a:prstGeom>
        </p:spPr>
      </p:pic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182857" y="2002971"/>
            <a:ext cx="10028482" cy="2185214"/>
          </a:xfrm>
          <a:noFill/>
          <a:ln w="76200" cmpd="dbl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Em 1989, David </a:t>
            </a:r>
            <a:r>
              <a:rPr lang="pt-BR" sz="2800" dirty="0">
                <a:latin typeface="Century Gothic" panose="020B0502020202020204" pitchFamily="34" charset="0"/>
              </a:rPr>
              <a:t>Barker, </a:t>
            </a:r>
            <a:r>
              <a:rPr lang="pt-BR" sz="2800" dirty="0" smtClean="0">
                <a:latin typeface="Century Gothic" panose="020B0502020202020204" pitchFamily="34" charset="0"/>
              </a:rPr>
              <a:t>Inglaterra</a:t>
            </a:r>
            <a:endParaRPr lang="pt-BR" sz="2800" dirty="0"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pt-BR" sz="2800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Relacionou o Baixo Peso ao Nascer à Doença Isquêmica Coronariana da Vida Adulta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pt-BR" sz="2400" dirty="0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18727" y="5084763"/>
            <a:ext cx="7356799" cy="5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Barker et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alli:Weight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in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infancy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and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death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from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isquemic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heart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pt-BR" sz="1600" i="1" dirty="0" err="1">
                <a:solidFill>
                  <a:srgbClr val="7F7F7F"/>
                </a:solidFill>
                <a:latin typeface="Century Gothic" panose="020B0502020202020204" pitchFamily="34" charset="0"/>
              </a:rPr>
              <a:t>disease</a:t>
            </a:r>
            <a:r>
              <a:rPr lang="pt-BR" sz="1600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0" hangingPunct="0"/>
            <a:r>
              <a:rPr lang="pt-BR" sz="16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Lancet</a:t>
            </a:r>
            <a:r>
              <a:rPr lang="pt-BR" sz="1600" i="1" dirty="0">
                <a:solidFill>
                  <a:srgbClr val="7F7F7F"/>
                </a:solidFill>
                <a:latin typeface="Century Gothic" panose="020B0502020202020204" pitchFamily="34" charset="0"/>
              </a:rPr>
              <a:t>;2:577-80,1989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66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232374" y="2781300"/>
            <a:ext cx="776487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3200" rIns="90000" bIns="43200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31288" y="3860800"/>
            <a:ext cx="4097867" cy="2376487"/>
            <a:chOff x="5723467" y="3756616"/>
            <a:chExt cx="3073400" cy="2376487"/>
          </a:xfrm>
        </p:grpSpPr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5723467" y="3756616"/>
              <a:ext cx="3073400" cy="237648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Text Box 5"/>
            <p:cNvSpPr txBox="1">
              <a:spLocks noChangeArrowheads="1"/>
            </p:cNvSpPr>
            <p:nvPr/>
          </p:nvSpPr>
          <p:spPr bwMode="auto">
            <a:xfrm>
              <a:off x="5779205" y="4480799"/>
              <a:ext cx="2961923" cy="119523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3200" rIns="90000" bIns="43200">
              <a:spAutoFit/>
            </a:bodyPr>
            <a:lstStyle/>
            <a:p>
              <a:pPr algn="ctr" eaLnBrk="0" hangingPunct="0">
                <a:buFont typeface="Wingdings" charset="0"/>
                <a:buNone/>
              </a:pPr>
              <a:r>
                <a:rPr lang="pt-BR" sz="2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&gt; Risco </a:t>
              </a:r>
              <a:r>
                <a:rPr lang="pt-BR" sz="2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para Síndrome </a:t>
              </a:r>
            </a:p>
            <a:p>
              <a:pPr algn="ctr" eaLnBrk="0" hangingPunct="0">
                <a:buFont typeface="Wingdings" charset="0"/>
                <a:buNone/>
              </a:pPr>
              <a:r>
                <a:rPr lang="pt-BR" sz="2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Metabólica na Vida Adulta</a:t>
              </a:r>
            </a:p>
          </p:txBody>
        </p:sp>
      </p:grp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22539" y="2828423"/>
            <a:ext cx="11642608" cy="830997"/>
          </a:xfrm>
          <a:prstGeom prst="rect">
            <a:avLst/>
          </a:prstGeom>
          <a:ln w="76200" cmpd="dbl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Font typeface="Wingdings" charset="0"/>
              <a:buNone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Série de estudos epidemiológicos relacionando: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u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Perturbação do </a:t>
            </a:r>
            <a:r>
              <a:rPr lang="pt-BR" sz="2400" dirty="0" smtClean="0">
                <a:solidFill>
                  <a:srgbClr val="001F3E"/>
                </a:solidFill>
                <a:latin typeface="Century Gothic" panose="020B0502020202020204" pitchFamily="34" charset="0"/>
              </a:rPr>
              <a:t>ambiente </a:t>
            </a:r>
            <a:r>
              <a:rPr lang="pt-BR" sz="2400" dirty="0" err="1">
                <a:solidFill>
                  <a:srgbClr val="001F3E"/>
                </a:solidFill>
                <a:latin typeface="Century Gothic" panose="020B0502020202020204" pitchFamily="34" charset="0"/>
              </a:rPr>
              <a:t>intraútero</a:t>
            </a: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solidFill>
                  <a:srgbClr val="660066"/>
                </a:solidFill>
                <a:latin typeface="Century Gothic" panose="020B0502020202020204" pitchFamily="34" charset="0"/>
                <a:sym typeface="Symbol" charset="0"/>
              </a:rPr>
              <a:t></a:t>
            </a:r>
            <a:r>
              <a:rPr lang="pt-BR" sz="2400" dirty="0" smtClean="0">
                <a:solidFill>
                  <a:srgbClr val="001F3E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e maior risco: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94171" y="3951497"/>
            <a:ext cx="921173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²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Hipertensão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²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Resistência à insulina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²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Obesidade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²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Redução da densidade óssea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²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Artérias menos elásticas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²"/>
            </a:pPr>
            <a:r>
              <a:rPr lang="pt-BR" sz="2400" dirty="0">
                <a:solidFill>
                  <a:srgbClr val="001F3E"/>
                </a:solidFill>
                <a:latin typeface="Century Gothic" panose="020B0502020202020204" pitchFamily="34" charset="0"/>
              </a:rPr>
              <a:t>Maior incidência de depressão</a:t>
            </a:r>
            <a:endParaRPr lang="pt-BR" sz="3200" dirty="0">
              <a:solidFill>
                <a:srgbClr val="001F3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663687" y="234991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22789286"/>
              </p:ext>
            </p:extLst>
          </p:nvPr>
        </p:nvGraphicFramePr>
        <p:xfrm>
          <a:off x="2870604" y="947449"/>
          <a:ext cx="5962146" cy="258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3131861" y="918421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entury Gothic" panose="020B0502020202020204" pitchFamily="34" charset="0"/>
              </a:rPr>
              <a:t>Barker</a:t>
            </a:r>
            <a:endParaRPr lang="pt-BR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7" y="1075105"/>
            <a:ext cx="9707831" cy="5351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3414" y="2487317"/>
            <a:ext cx="9575057" cy="1446550"/>
          </a:xfrm>
          <a:prstGeom prst="rect">
            <a:avLst/>
          </a:prstGeom>
          <a:noFill/>
          <a:ln w="762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Porque ?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Quais os </a:t>
            </a: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mecanismos</a:t>
            </a:r>
            <a:r>
              <a:rPr lang="pt-BR" sz="4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envolvidos?</a:t>
            </a:r>
            <a:endParaRPr lang="pt-BR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0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02181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5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7" y="1075105"/>
            <a:ext cx="9707831" cy="5351753"/>
          </a:xfrm>
          <a:prstGeom prst="rect">
            <a:avLst/>
          </a:prstGeom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13839" y="2239613"/>
            <a:ext cx="9063832" cy="3041899"/>
          </a:xfrm>
          <a:prstGeom prst="rect">
            <a:avLst/>
          </a:prstGeom>
          <a:noFill/>
          <a:ln w="76200" cmpd="dbl"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3200" rIns="90000" bIns="43200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buFont typeface="Arial"/>
              <a:buChar char="•"/>
            </a:pPr>
            <a:r>
              <a:rPr lang="pt-BR" sz="3200" dirty="0" smtClean="0">
                <a:solidFill>
                  <a:srgbClr val="001F3E"/>
                </a:solidFill>
                <a:latin typeface="Century Gothic" panose="020B0502020202020204" pitchFamily="34" charset="0"/>
              </a:rPr>
              <a:t>Moleculares</a:t>
            </a:r>
            <a:endParaRPr lang="pt-BR" sz="3200" dirty="0">
              <a:solidFill>
                <a:srgbClr val="001F3E"/>
              </a:solidFill>
              <a:latin typeface="Century Gothic" panose="020B0502020202020204" pitchFamily="34" charset="0"/>
            </a:endParaRPr>
          </a:p>
          <a:p>
            <a:pPr eaLnBrk="0" hangingPunct="0">
              <a:buFont typeface="Arial"/>
              <a:buChar char="•"/>
            </a:pPr>
            <a:r>
              <a:rPr lang="pt-BR" sz="3200" dirty="0">
                <a:solidFill>
                  <a:srgbClr val="001F3E"/>
                </a:solidFill>
                <a:latin typeface="Century Gothic" panose="020B0502020202020204" pitchFamily="34" charset="0"/>
              </a:rPr>
              <a:t>Celulares</a:t>
            </a:r>
          </a:p>
          <a:p>
            <a:pPr eaLnBrk="0" hangingPunct="0">
              <a:buFont typeface="Arial"/>
              <a:buChar char="•"/>
            </a:pPr>
            <a:r>
              <a:rPr lang="pt-BR" sz="3200" dirty="0">
                <a:solidFill>
                  <a:srgbClr val="001F3E"/>
                </a:solidFill>
                <a:latin typeface="Century Gothic" panose="020B0502020202020204" pitchFamily="34" charset="0"/>
              </a:rPr>
              <a:t>Metabólicos</a:t>
            </a:r>
          </a:p>
          <a:p>
            <a:pPr eaLnBrk="0" hangingPunct="0">
              <a:buFont typeface="Arial"/>
              <a:buChar char="•"/>
            </a:pPr>
            <a:r>
              <a:rPr lang="pt-BR" sz="3200" dirty="0">
                <a:solidFill>
                  <a:srgbClr val="001F3E"/>
                </a:solidFill>
                <a:latin typeface="Century Gothic" panose="020B0502020202020204" pitchFamily="34" charset="0"/>
              </a:rPr>
              <a:t>Neuroendócrinos</a:t>
            </a:r>
          </a:p>
          <a:p>
            <a:pPr eaLnBrk="0" hangingPunct="0">
              <a:buFont typeface="Arial"/>
              <a:buChar char="•"/>
            </a:pPr>
            <a:r>
              <a:rPr lang="pt-BR" sz="3200" dirty="0">
                <a:solidFill>
                  <a:srgbClr val="001F3E"/>
                </a:solidFill>
                <a:latin typeface="Century Gothic" panose="020B0502020202020204" pitchFamily="34" charset="0"/>
              </a:rPr>
              <a:t>Fisiológicos</a:t>
            </a:r>
          </a:p>
          <a:p>
            <a:pPr eaLnBrk="0" hangingPunct="0">
              <a:buFont typeface="Arial"/>
              <a:buChar char="•"/>
            </a:pPr>
            <a:r>
              <a:rPr lang="pt-BR" sz="3200" dirty="0" err="1">
                <a:solidFill>
                  <a:srgbClr val="001F3E"/>
                </a:solidFill>
                <a:latin typeface="Century Gothic" panose="020B0502020202020204" pitchFamily="34" charset="0"/>
              </a:rPr>
              <a:t>Epigenéticos</a:t>
            </a:r>
            <a:endParaRPr lang="pt-BR" sz="3200" dirty="0">
              <a:solidFill>
                <a:srgbClr val="001F3E"/>
              </a:solidFill>
              <a:latin typeface="Century Gothic" panose="020B050202020202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113839" y="1560095"/>
            <a:ext cx="5460223" cy="48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3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Mecanismos </a:t>
            </a:r>
            <a:r>
              <a:rPr lang="pt-BR" sz="3400" b="1" dirty="0">
                <a:solidFill>
                  <a:srgbClr val="006666"/>
                </a:solidFill>
                <a:latin typeface="Century Gothic" panose="020B0502020202020204" pitchFamily="34" charset="0"/>
              </a:rPr>
              <a:t>Envolvidos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63687" y="49033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Crescimento e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9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avida1.jpg"/>
          <p:cNvPicPr>
            <a:picLocks noChangeAspect="1"/>
          </p:cNvPicPr>
          <p:nvPr/>
        </p:nvPicPr>
        <p:blipFill>
          <a:blip r:embed="rId2" cstate="print"/>
          <a:srcRect r="7565"/>
          <a:stretch>
            <a:fillRect/>
          </a:stretch>
        </p:blipFill>
        <p:spPr>
          <a:xfrm>
            <a:off x="372545" y="2116092"/>
            <a:ext cx="4704523" cy="352839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74345" y="1552524"/>
            <a:ext cx="6393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entury Gothic" panose="020B0502020202020204" pitchFamily="34" charset="0"/>
              </a:rPr>
              <a:t>O crescimento do ser humano é um processo dinâmico e contínuo que ocorre desde a concepção até o final da vida, considerando-se os fenômenos de substituição e regeneração de tecidos e órgãos como parte do crescimento. No entanto, é no embrião, no feto, na criança pequena e no adolescente, que o crescimento se dá com maior intensidade, representando também o período mais exposto às influências do meio ambiente.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24000" y="46388"/>
            <a:ext cx="9144000" cy="1143000"/>
          </a:xfrm>
        </p:spPr>
        <p:txBody>
          <a:bodyPr rtlCol="0"/>
          <a:lstStyle/>
          <a:p>
            <a:pPr algn="ctr" rtl="0"/>
            <a:r>
              <a:rPr lang="pt-BR" b="1" dirty="0" smtClean="0"/>
              <a:t>A NOVA PUERICULTURA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" y="190398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Personalizar</PresentationFormat>
  <Paragraphs>90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Crescimento e Desenvolvimento Segundo a Teoria Desenvolvimentista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NOVA PUERICULTURA</vt:lpstr>
      <vt:lpstr>Apresentação do PowerPoint</vt:lpstr>
      <vt:lpstr>PRIMEIROS 1000 DIAS</vt:lpstr>
      <vt:lpstr>Quadro de ações para alcançar uma ótima nutrição e desenvolvimento fetal e infantil </vt:lpstr>
      <vt:lpstr>PRIMEIROS 1000 DIAS</vt:lpstr>
      <vt:lpstr>Desenvolvimento Neurológico na Infância</vt:lpstr>
      <vt:lpstr>PRIMEIROS 1000 DIAS</vt:lpstr>
      <vt:lpstr>PRIMEIROS 1000 DIAS</vt:lpstr>
      <vt:lpstr>PRIMEIROS 1000 DIAS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2017-05-08T18:57:41Z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