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23"/>
  </p:notesMasterIdLst>
  <p:handoutMasterIdLst>
    <p:handoutMasterId r:id="rId24"/>
  </p:handoutMasterIdLst>
  <p:sldIdLst>
    <p:sldId id="257" r:id="rId5"/>
    <p:sldId id="310" r:id="rId6"/>
    <p:sldId id="311" r:id="rId7"/>
    <p:sldId id="312" r:id="rId8"/>
    <p:sldId id="313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28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79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456FD-3A1A-43AC-93A3-468F21A42498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B93E0A21-3394-4CAE-BBAB-FB65E6495230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sensório – motor</a:t>
          </a:r>
        </a:p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0 - 24 meses</a:t>
          </a:r>
          <a:endParaRPr lang="pt-B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6D65A0F-EC1E-49FF-9DC0-A250831B4E75}" type="parTrans" cxnId="{BC377F5E-5165-4E27-92C6-DD9C07F8E1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3A218D-716F-43BE-9154-9E18AD9D8E14}" type="sibTrans" cxnId="{BC377F5E-5165-4E27-92C6-DD9C07F8E17C}">
      <dgm:prSet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BEF687E-2D68-4203-86BB-2D81D7DE1269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</a:t>
          </a:r>
          <a:r>
            <a:rPr lang="pt-BR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pré</a:t>
          </a:r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 operatório</a:t>
          </a:r>
        </a:p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2 – 6/7 anos</a:t>
          </a:r>
          <a:endParaRPr lang="pt-B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17CC4E8-C40E-4AAA-B5BB-964384960FD5}" type="parTrans" cxnId="{A3DA2F80-BCB6-419B-9730-0F0C71496C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0A4B569-CF21-41CB-827D-153E0D9B53F5}" type="sibTrans" cxnId="{A3DA2F80-BCB6-419B-9730-0F0C71496C53}">
      <dgm:prSet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0B9577D-4CD7-42EE-97FA-8F1E320FF19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operatório – concreto</a:t>
          </a:r>
        </a:p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7 – 11/12 anos</a:t>
          </a:r>
          <a:endParaRPr lang="pt-B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8275F4B-3DC7-4B7E-8BEE-597A6AEDD2C7}" type="parTrans" cxnId="{5AA52896-3B33-4A28-96CE-6660CF9ABA2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8564F5-20BA-4BB1-9237-30D4C5465D72}" type="sibTrans" cxnId="{5AA52896-3B33-4A28-96CE-6660CF9ABA21}">
      <dgm:prSet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E8FD10-6855-4CF6-B9CE-09BDD0CD30A2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formal</a:t>
          </a:r>
        </a:p>
        <a:p>
          <a:r>
            <a:rPr lang="pt-BR" dirty="0" smtClean="0">
              <a:solidFill>
                <a:schemeClr val="tx1"/>
              </a:solidFill>
              <a:latin typeface="Century Gothic" panose="020B0502020202020204" pitchFamily="34" charset="0"/>
            </a:rPr>
            <a:t>a partir de 12 anos</a:t>
          </a:r>
          <a:endParaRPr lang="pt-B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78E8CC6-BB72-4CEA-870C-A544B07C7788}" type="parTrans" cxnId="{E976FE39-CABF-4D7D-A8E5-AD0C3B446A93}">
      <dgm:prSet/>
      <dgm:spPr/>
      <dgm:t>
        <a:bodyPr/>
        <a:lstStyle/>
        <a:p>
          <a:endParaRPr lang="pt-BR"/>
        </a:p>
      </dgm:t>
    </dgm:pt>
    <dgm:pt modelId="{C59A8553-EA00-4DE7-B1A9-476650ABE9F0}" type="sibTrans" cxnId="{E976FE39-CABF-4D7D-A8E5-AD0C3B446A93}">
      <dgm:prSet/>
      <dgm:spPr/>
      <dgm:t>
        <a:bodyPr/>
        <a:lstStyle/>
        <a:p>
          <a:endParaRPr lang="pt-BR"/>
        </a:p>
      </dgm:t>
    </dgm:pt>
    <dgm:pt modelId="{EB13DD55-E184-4734-878D-A4B99EAAD38F}" type="pres">
      <dgm:prSet presAssocID="{093456FD-3A1A-43AC-93A3-468F21A424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2AFAEC-6FD4-4FC2-A5BA-30A4F055806A}" type="pres">
      <dgm:prSet presAssocID="{093456FD-3A1A-43AC-93A3-468F21A42498}" presName="dummyMaxCanvas" presStyleCnt="0">
        <dgm:presLayoutVars/>
      </dgm:prSet>
      <dgm:spPr/>
    </dgm:pt>
    <dgm:pt modelId="{CC303404-9361-4AF6-9D3E-E4F06FD93380}" type="pres">
      <dgm:prSet presAssocID="{093456FD-3A1A-43AC-93A3-468F21A4249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876181-12CE-452C-AC3D-E632E33A5121}" type="pres">
      <dgm:prSet presAssocID="{093456FD-3A1A-43AC-93A3-468F21A4249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EBB5FE-4946-4FEA-9B93-559DB474B57D}" type="pres">
      <dgm:prSet presAssocID="{093456FD-3A1A-43AC-93A3-468F21A4249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E6E8DA-1C62-4BDA-A461-A71850EC765E}" type="pres">
      <dgm:prSet presAssocID="{093456FD-3A1A-43AC-93A3-468F21A4249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003985-88CD-4E27-B045-3C03FB9744F8}" type="pres">
      <dgm:prSet presAssocID="{093456FD-3A1A-43AC-93A3-468F21A4249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788B81-465B-4AAB-AF65-D354464B529B}" type="pres">
      <dgm:prSet presAssocID="{093456FD-3A1A-43AC-93A3-468F21A4249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AB441F-500E-4836-AA6E-0B712F99626E}" type="pres">
      <dgm:prSet presAssocID="{093456FD-3A1A-43AC-93A3-468F21A4249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D0E55-7F59-43A9-AC0E-92A640E9745A}" type="pres">
      <dgm:prSet presAssocID="{093456FD-3A1A-43AC-93A3-468F21A4249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B4D6B0-3D53-407D-A809-130C1F96BDB9}" type="pres">
      <dgm:prSet presAssocID="{093456FD-3A1A-43AC-93A3-468F21A4249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C403A6-4BB9-45AC-9761-C0069F68CA88}" type="pres">
      <dgm:prSet presAssocID="{093456FD-3A1A-43AC-93A3-468F21A4249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BA7CEA-4957-4E2A-9A1C-D38778E9C78B}" type="pres">
      <dgm:prSet presAssocID="{093456FD-3A1A-43AC-93A3-468F21A4249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A5A9B1-E632-4102-A4CF-5681DF1E2AA8}" type="presOf" srcId="{4BEF687E-2D68-4203-86BB-2D81D7DE1269}" destId="{77876181-12CE-452C-AC3D-E632E33A5121}" srcOrd="0" destOrd="0" presId="urn:microsoft.com/office/officeart/2005/8/layout/vProcess5"/>
    <dgm:cxn modelId="{9056EEAA-AD0D-473C-A59A-ECFC063D3B94}" type="presOf" srcId="{D88564F5-20BA-4BB1-9237-30D4C5465D72}" destId="{58AB441F-500E-4836-AA6E-0B712F99626E}" srcOrd="0" destOrd="0" presId="urn:microsoft.com/office/officeart/2005/8/layout/vProcess5"/>
    <dgm:cxn modelId="{E976FE39-CABF-4D7D-A8E5-AD0C3B446A93}" srcId="{093456FD-3A1A-43AC-93A3-468F21A42498}" destId="{75E8FD10-6855-4CF6-B9CE-09BDD0CD30A2}" srcOrd="3" destOrd="0" parTransId="{B78E8CC6-BB72-4CEA-870C-A544B07C7788}" sibTransId="{C59A8553-EA00-4DE7-B1A9-476650ABE9F0}"/>
    <dgm:cxn modelId="{B92B9A4C-8098-4F03-9DA9-23A4BEDD8F06}" type="presOf" srcId="{E0B9577D-4CD7-42EE-97FA-8F1E320FF19A}" destId="{A9C403A6-4BB9-45AC-9761-C0069F68CA88}" srcOrd="1" destOrd="0" presId="urn:microsoft.com/office/officeart/2005/8/layout/vProcess5"/>
    <dgm:cxn modelId="{F95AC73D-99AD-4E95-BCE3-41B8FBCEC5A5}" type="presOf" srcId="{75E8FD10-6855-4CF6-B9CE-09BDD0CD30A2}" destId="{B0E6E8DA-1C62-4BDA-A461-A71850EC765E}" srcOrd="0" destOrd="0" presId="urn:microsoft.com/office/officeart/2005/8/layout/vProcess5"/>
    <dgm:cxn modelId="{49E1E495-5FCF-4414-90BF-040EF4CE61F3}" type="presOf" srcId="{B93E0A21-3394-4CAE-BBAB-FB65E6495230}" destId="{CC303404-9361-4AF6-9D3E-E4F06FD93380}" srcOrd="0" destOrd="0" presId="urn:microsoft.com/office/officeart/2005/8/layout/vProcess5"/>
    <dgm:cxn modelId="{5AA52896-3B33-4A28-96CE-6660CF9ABA21}" srcId="{093456FD-3A1A-43AC-93A3-468F21A42498}" destId="{E0B9577D-4CD7-42EE-97FA-8F1E320FF19A}" srcOrd="2" destOrd="0" parTransId="{08275F4B-3DC7-4B7E-8BEE-597A6AEDD2C7}" sibTransId="{D88564F5-20BA-4BB1-9237-30D4C5465D72}"/>
    <dgm:cxn modelId="{7F0D5115-D36E-49F9-BD0A-419066FC2198}" type="presOf" srcId="{75E8FD10-6855-4CF6-B9CE-09BDD0CD30A2}" destId="{07BA7CEA-4957-4E2A-9A1C-D38778E9C78B}" srcOrd="1" destOrd="0" presId="urn:microsoft.com/office/officeart/2005/8/layout/vProcess5"/>
    <dgm:cxn modelId="{BC377F5E-5165-4E27-92C6-DD9C07F8E17C}" srcId="{093456FD-3A1A-43AC-93A3-468F21A42498}" destId="{B93E0A21-3394-4CAE-BBAB-FB65E6495230}" srcOrd="0" destOrd="0" parTransId="{B6D65A0F-EC1E-49FF-9DC0-A250831B4E75}" sibTransId="{AA3A218D-716F-43BE-9154-9E18AD9D8E14}"/>
    <dgm:cxn modelId="{694B5961-7B71-4797-90B6-5A1DCF881047}" type="presOf" srcId="{A0A4B569-CF21-41CB-827D-153E0D9B53F5}" destId="{3C788B81-465B-4AAB-AF65-D354464B529B}" srcOrd="0" destOrd="0" presId="urn:microsoft.com/office/officeart/2005/8/layout/vProcess5"/>
    <dgm:cxn modelId="{6F70E7C9-5D3F-4DCC-A049-DEE23652CBC0}" type="presOf" srcId="{093456FD-3A1A-43AC-93A3-468F21A42498}" destId="{EB13DD55-E184-4734-878D-A4B99EAAD38F}" srcOrd="0" destOrd="0" presId="urn:microsoft.com/office/officeart/2005/8/layout/vProcess5"/>
    <dgm:cxn modelId="{5CF5A5CB-D2E7-4B86-AD5E-4A44B474B08A}" type="presOf" srcId="{4BEF687E-2D68-4203-86BB-2D81D7DE1269}" destId="{79B4D6B0-3D53-407D-A809-130C1F96BDB9}" srcOrd="1" destOrd="0" presId="urn:microsoft.com/office/officeart/2005/8/layout/vProcess5"/>
    <dgm:cxn modelId="{A3DA2F80-BCB6-419B-9730-0F0C71496C53}" srcId="{093456FD-3A1A-43AC-93A3-468F21A42498}" destId="{4BEF687E-2D68-4203-86BB-2D81D7DE1269}" srcOrd="1" destOrd="0" parTransId="{A17CC4E8-C40E-4AAA-B5BB-964384960FD5}" sibTransId="{A0A4B569-CF21-41CB-827D-153E0D9B53F5}"/>
    <dgm:cxn modelId="{E636304E-B5FD-47CA-B10E-DE0193069F75}" type="presOf" srcId="{B93E0A21-3394-4CAE-BBAB-FB65E6495230}" destId="{62FD0E55-7F59-43A9-AC0E-92A640E9745A}" srcOrd="1" destOrd="0" presId="urn:microsoft.com/office/officeart/2005/8/layout/vProcess5"/>
    <dgm:cxn modelId="{A1565A83-F922-4809-ACE5-F23866460028}" type="presOf" srcId="{AA3A218D-716F-43BE-9154-9E18AD9D8E14}" destId="{E9003985-88CD-4E27-B045-3C03FB9744F8}" srcOrd="0" destOrd="0" presId="urn:microsoft.com/office/officeart/2005/8/layout/vProcess5"/>
    <dgm:cxn modelId="{5E59E29E-8D11-4EEB-B00E-037F9C44029F}" type="presOf" srcId="{E0B9577D-4CD7-42EE-97FA-8F1E320FF19A}" destId="{FDEBB5FE-4946-4FEA-9B93-559DB474B57D}" srcOrd="0" destOrd="0" presId="urn:microsoft.com/office/officeart/2005/8/layout/vProcess5"/>
    <dgm:cxn modelId="{9E16C53E-A411-4ED2-A580-0CAF783C40B9}" type="presParOf" srcId="{EB13DD55-E184-4734-878D-A4B99EAAD38F}" destId="{AE2AFAEC-6FD4-4FC2-A5BA-30A4F055806A}" srcOrd="0" destOrd="0" presId="urn:microsoft.com/office/officeart/2005/8/layout/vProcess5"/>
    <dgm:cxn modelId="{C592C0F5-7563-4042-B98E-4845F0766BD6}" type="presParOf" srcId="{EB13DD55-E184-4734-878D-A4B99EAAD38F}" destId="{CC303404-9361-4AF6-9D3E-E4F06FD93380}" srcOrd="1" destOrd="0" presId="urn:microsoft.com/office/officeart/2005/8/layout/vProcess5"/>
    <dgm:cxn modelId="{3C5DBA96-E76B-4827-B569-6EC43614D2F9}" type="presParOf" srcId="{EB13DD55-E184-4734-878D-A4B99EAAD38F}" destId="{77876181-12CE-452C-AC3D-E632E33A5121}" srcOrd="2" destOrd="0" presId="urn:microsoft.com/office/officeart/2005/8/layout/vProcess5"/>
    <dgm:cxn modelId="{35D0E081-A03F-4317-8D49-59DB880521F7}" type="presParOf" srcId="{EB13DD55-E184-4734-878D-A4B99EAAD38F}" destId="{FDEBB5FE-4946-4FEA-9B93-559DB474B57D}" srcOrd="3" destOrd="0" presId="urn:microsoft.com/office/officeart/2005/8/layout/vProcess5"/>
    <dgm:cxn modelId="{D840174A-A87E-43A9-8481-36F52A88A7FB}" type="presParOf" srcId="{EB13DD55-E184-4734-878D-A4B99EAAD38F}" destId="{B0E6E8DA-1C62-4BDA-A461-A71850EC765E}" srcOrd="4" destOrd="0" presId="urn:microsoft.com/office/officeart/2005/8/layout/vProcess5"/>
    <dgm:cxn modelId="{54A38F08-59BC-494E-BB04-06DC14E5BCDE}" type="presParOf" srcId="{EB13DD55-E184-4734-878D-A4B99EAAD38F}" destId="{E9003985-88CD-4E27-B045-3C03FB9744F8}" srcOrd="5" destOrd="0" presId="urn:microsoft.com/office/officeart/2005/8/layout/vProcess5"/>
    <dgm:cxn modelId="{888E088C-64EA-43A1-8E1F-52212B564655}" type="presParOf" srcId="{EB13DD55-E184-4734-878D-A4B99EAAD38F}" destId="{3C788B81-465B-4AAB-AF65-D354464B529B}" srcOrd="6" destOrd="0" presId="urn:microsoft.com/office/officeart/2005/8/layout/vProcess5"/>
    <dgm:cxn modelId="{20BC2841-9FBE-49DB-BD44-EB202DDAB679}" type="presParOf" srcId="{EB13DD55-E184-4734-878D-A4B99EAAD38F}" destId="{58AB441F-500E-4836-AA6E-0B712F99626E}" srcOrd="7" destOrd="0" presId="urn:microsoft.com/office/officeart/2005/8/layout/vProcess5"/>
    <dgm:cxn modelId="{811AD29D-4ED1-4022-A647-690D5433657B}" type="presParOf" srcId="{EB13DD55-E184-4734-878D-A4B99EAAD38F}" destId="{62FD0E55-7F59-43A9-AC0E-92A640E9745A}" srcOrd="8" destOrd="0" presId="urn:microsoft.com/office/officeart/2005/8/layout/vProcess5"/>
    <dgm:cxn modelId="{16813A87-FF4D-48CC-9EC8-315EDE2B80EE}" type="presParOf" srcId="{EB13DD55-E184-4734-878D-A4B99EAAD38F}" destId="{79B4D6B0-3D53-407D-A809-130C1F96BDB9}" srcOrd="9" destOrd="0" presId="urn:microsoft.com/office/officeart/2005/8/layout/vProcess5"/>
    <dgm:cxn modelId="{4B81C8A5-1B0A-4E05-80C9-A82D6F3C4A67}" type="presParOf" srcId="{EB13DD55-E184-4734-878D-A4B99EAAD38F}" destId="{A9C403A6-4BB9-45AC-9761-C0069F68CA88}" srcOrd="10" destOrd="0" presId="urn:microsoft.com/office/officeart/2005/8/layout/vProcess5"/>
    <dgm:cxn modelId="{9BDF3BEF-3216-48E3-998D-66673D392E82}" type="presParOf" srcId="{EB13DD55-E184-4734-878D-A4B99EAAD38F}" destId="{07BA7CEA-4957-4E2A-9A1C-D38778E9C78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03404-9361-4AF6-9D3E-E4F06FD93380}">
      <dsp:nvSpPr>
        <dsp:cNvPr id="0" name=""/>
        <dsp:cNvSpPr/>
      </dsp:nvSpPr>
      <dsp:spPr>
        <a:xfrm>
          <a:off x="0" y="0"/>
          <a:ext cx="7108305" cy="10469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sensório – motor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0 - 24 meses</a:t>
          </a:r>
          <a:endParaRPr lang="pt-BR" sz="23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0664" y="30664"/>
        <a:ext cx="5890108" cy="985612"/>
      </dsp:txXfrm>
    </dsp:sp>
    <dsp:sp modelId="{77876181-12CE-452C-AC3D-E632E33A5121}">
      <dsp:nvSpPr>
        <dsp:cNvPr id="0" name=""/>
        <dsp:cNvSpPr/>
      </dsp:nvSpPr>
      <dsp:spPr>
        <a:xfrm>
          <a:off x="595320" y="1237293"/>
          <a:ext cx="7108305" cy="10469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</a:t>
          </a:r>
          <a:r>
            <a:rPr lang="pt-BR" sz="23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pré</a:t>
          </a: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operatório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 – 6/7 anos</a:t>
          </a:r>
          <a:endParaRPr lang="pt-BR" sz="23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25984" y="1267957"/>
        <a:ext cx="5771145" cy="985612"/>
      </dsp:txXfrm>
    </dsp:sp>
    <dsp:sp modelId="{FDEBB5FE-4946-4FEA-9B93-559DB474B57D}">
      <dsp:nvSpPr>
        <dsp:cNvPr id="0" name=""/>
        <dsp:cNvSpPr/>
      </dsp:nvSpPr>
      <dsp:spPr>
        <a:xfrm>
          <a:off x="1181755" y="2474586"/>
          <a:ext cx="7108305" cy="10469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operatório – concreto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7 – 11/12 anos</a:t>
          </a:r>
          <a:endParaRPr lang="pt-BR" sz="23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212419" y="2505250"/>
        <a:ext cx="5780031" cy="985612"/>
      </dsp:txXfrm>
    </dsp:sp>
    <dsp:sp modelId="{B0E6E8DA-1C62-4BDA-A461-A71850EC765E}">
      <dsp:nvSpPr>
        <dsp:cNvPr id="0" name=""/>
        <dsp:cNvSpPr/>
      </dsp:nvSpPr>
      <dsp:spPr>
        <a:xfrm>
          <a:off x="1777076" y="3711879"/>
          <a:ext cx="7108305" cy="10469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Estágio formal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 partir de 12 anos</a:t>
          </a:r>
          <a:endParaRPr lang="pt-BR" sz="23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807740" y="3742543"/>
        <a:ext cx="5771145" cy="985612"/>
      </dsp:txXfrm>
    </dsp:sp>
    <dsp:sp modelId="{E9003985-88CD-4E27-B045-3C03FB9744F8}">
      <dsp:nvSpPr>
        <dsp:cNvPr id="0" name=""/>
        <dsp:cNvSpPr/>
      </dsp:nvSpPr>
      <dsp:spPr>
        <a:xfrm>
          <a:off x="6427794" y="801861"/>
          <a:ext cx="680511" cy="680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580909" y="801861"/>
        <a:ext cx="374281" cy="512085"/>
      </dsp:txXfrm>
    </dsp:sp>
    <dsp:sp modelId="{3C788B81-465B-4AAB-AF65-D354464B529B}">
      <dsp:nvSpPr>
        <dsp:cNvPr id="0" name=""/>
        <dsp:cNvSpPr/>
      </dsp:nvSpPr>
      <dsp:spPr>
        <a:xfrm>
          <a:off x="7023114" y="2039154"/>
          <a:ext cx="680511" cy="680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76229" y="2039154"/>
        <a:ext cx="374281" cy="512085"/>
      </dsp:txXfrm>
    </dsp:sp>
    <dsp:sp modelId="{58AB441F-500E-4836-AA6E-0B712F99626E}">
      <dsp:nvSpPr>
        <dsp:cNvPr id="0" name=""/>
        <dsp:cNvSpPr/>
      </dsp:nvSpPr>
      <dsp:spPr>
        <a:xfrm>
          <a:off x="7609550" y="3276447"/>
          <a:ext cx="680511" cy="680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762665" y="3276447"/>
        <a:ext cx="374281" cy="51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27/04/2017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27/04/2017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27/04/2017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" y="218668"/>
            <a:ext cx="2321547" cy="1493202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8671" y="1820416"/>
            <a:ext cx="10508975" cy="149416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Desenvolvimento</a:t>
            </a:r>
            <a:b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pt-BR" sz="3200" b="1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papel </a:t>
            </a:r>
            <a:r>
              <a:rPr lang="pt-BR" sz="32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dos laços afetivos</a:t>
            </a:r>
            <a:endParaRPr lang="pt-BR" sz="4800" b="1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3815661"/>
            <a:ext cx="6066970" cy="23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885373"/>
            <a:ext cx="5658960" cy="5658960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1544" y="1370442"/>
            <a:ext cx="11437256" cy="4174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106363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Century Gothic" panose="020B0502020202020204" pitchFamily="34" charset="0"/>
              </a:rPr>
              <a:t>Abordagem  </a:t>
            </a:r>
            <a:r>
              <a:rPr lang="pt-BR" sz="2800" dirty="0" err="1" smtClean="0">
                <a:latin typeface="Century Gothic" panose="020B0502020202020204" pitchFamily="34" charset="0"/>
              </a:rPr>
              <a:t>piagetiana</a:t>
            </a:r>
            <a:endParaRPr lang="pt-BR" sz="2800" dirty="0" smtClean="0">
              <a:latin typeface="Century Gothic" panose="020B0502020202020204" pitchFamily="34" charset="0"/>
            </a:endParaRPr>
          </a:p>
          <a:p>
            <a:pPr indent="0" algn="just">
              <a:buClr>
                <a:schemeClr val="accent1">
                  <a:lumMod val="50000"/>
                </a:schemeClr>
              </a:buClr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pt-BR" sz="2800" dirty="0">
                <a:latin typeface="Century Gothic" panose="020B0502020202020204" pitchFamily="34" charset="0"/>
              </a:rPr>
              <a:t>Alguns comentários:</a:t>
            </a:r>
          </a:p>
          <a:p>
            <a:pPr marL="800100" indent="-457200" algn="just">
              <a:buClr>
                <a:schemeClr val="accent1">
                  <a:lumMod val="50000"/>
                </a:schemeClr>
              </a:buClr>
            </a:pPr>
            <a:r>
              <a:rPr lang="pt-BR" sz="2800" dirty="0" smtClean="0">
                <a:latin typeface="Century Gothic" panose="020B0502020202020204" pitchFamily="34" charset="0"/>
              </a:rPr>
              <a:t>Os </a:t>
            </a:r>
            <a:r>
              <a:rPr lang="pt-BR" sz="2800" dirty="0" err="1">
                <a:latin typeface="Century Gothic" panose="020B0502020202020204" pitchFamily="34" charset="0"/>
              </a:rPr>
              <a:t>sub-estágios</a:t>
            </a:r>
            <a:r>
              <a:rPr lang="pt-BR" sz="2800" dirty="0">
                <a:latin typeface="Century Gothic" panose="020B0502020202020204" pitchFamily="34" charset="0"/>
              </a:rPr>
              <a:t> do estágio sensório-motor baseiam-se em reações circulares (primários, secundários e terciários)</a:t>
            </a:r>
          </a:p>
          <a:p>
            <a:pPr marL="800100" indent="-457200" algn="just">
              <a:buClr>
                <a:schemeClr val="accent1">
                  <a:lumMod val="50000"/>
                </a:schemeClr>
              </a:buClr>
            </a:pPr>
            <a:r>
              <a:rPr lang="pt-BR" sz="2800" dirty="0" smtClean="0">
                <a:latin typeface="Century Gothic" panose="020B0502020202020204" pitchFamily="34" charset="0"/>
              </a:rPr>
              <a:t>Capacidade </a:t>
            </a:r>
            <a:r>
              <a:rPr lang="pt-BR" sz="2800" dirty="0">
                <a:latin typeface="Century Gothic" panose="020B0502020202020204" pitchFamily="34" charset="0"/>
              </a:rPr>
              <a:t>de imitação</a:t>
            </a:r>
          </a:p>
          <a:p>
            <a:pPr marL="800100" indent="-457200" algn="just">
              <a:buClr>
                <a:schemeClr val="accent1">
                  <a:lumMod val="50000"/>
                </a:schemeClr>
              </a:buClr>
            </a:pPr>
            <a:r>
              <a:rPr lang="pt-BR" sz="2800" dirty="0" smtClean="0">
                <a:latin typeface="Century Gothic" panose="020B0502020202020204" pitchFamily="34" charset="0"/>
              </a:rPr>
              <a:t>Conhecimento </a:t>
            </a:r>
            <a:r>
              <a:rPr lang="pt-BR" sz="2800" dirty="0">
                <a:latin typeface="Century Gothic" panose="020B0502020202020204" pitchFamily="34" charset="0"/>
              </a:rPr>
              <a:t>de objetos e </a:t>
            </a:r>
            <a:r>
              <a:rPr lang="pt-BR" sz="2800" dirty="0" smtClean="0">
                <a:latin typeface="Century Gothic" panose="020B0502020202020204" pitchFamily="34" charset="0"/>
              </a:rPr>
              <a:t>símbolos</a:t>
            </a:r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8" y="1132800"/>
            <a:ext cx="5425175" cy="5456000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1544" y="1391055"/>
            <a:ext cx="11437256" cy="5233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106363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Century Gothic" panose="020B0502020202020204" pitchFamily="34" charset="0"/>
              </a:rPr>
              <a:t>Abordagem da neurociências cognitiva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pt-BR" sz="2800" dirty="0" smtClean="0">
                <a:latin typeface="Century Gothic" panose="020B0502020202020204" pitchFamily="34" charset="0"/>
              </a:rPr>
              <a:t>Utilizando </a:t>
            </a:r>
            <a:r>
              <a:rPr lang="pt-BR" sz="2800" dirty="0">
                <a:latin typeface="Century Gothic" panose="020B0502020202020204" pitchFamily="34" charset="0"/>
              </a:rPr>
              <a:t>técnicas de escaneamento do cérebro determina quais funções cognitivas dizem respeito a determinadas estruturas do </a:t>
            </a:r>
            <a:r>
              <a:rPr lang="pt-BR" sz="2800" dirty="0" smtClean="0">
                <a:latin typeface="Century Gothic" panose="020B0502020202020204" pitchFamily="34" charset="0"/>
              </a:rPr>
              <a:t>cérebro</a:t>
            </a:r>
            <a:endParaRPr lang="pt-BR" sz="28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pt-BR" sz="2800" dirty="0">
                <a:latin typeface="Century Gothic" panose="020B0502020202020204" pitchFamily="34" charset="0"/>
              </a:rPr>
              <a:t>Evidências físicas da localização de 2 sistemas de memória</a:t>
            </a:r>
          </a:p>
          <a:p>
            <a:pPr lvl="1" algn="just">
              <a:buClr>
                <a:schemeClr val="accent1">
                  <a:lumMod val="50000"/>
                </a:schemeClr>
              </a:buClr>
            </a:pPr>
            <a:r>
              <a:rPr lang="pt-BR" sz="2400" dirty="0">
                <a:latin typeface="Century Gothic" panose="020B0502020202020204" pitchFamily="34" charset="0"/>
              </a:rPr>
              <a:t>Memória implícita - se desenvolve no começo da primeira infância e diz respeito a hábitos e habilidades</a:t>
            </a:r>
          </a:p>
          <a:p>
            <a:pPr lvl="1" algn="just">
              <a:buClr>
                <a:schemeClr val="accent1">
                  <a:lumMod val="50000"/>
                </a:schemeClr>
              </a:buClr>
            </a:pPr>
            <a:r>
              <a:rPr lang="pt-BR" sz="2400" dirty="0">
                <a:latin typeface="Century Gothic" panose="020B0502020202020204" pitchFamily="34" charset="0"/>
              </a:rPr>
              <a:t>Memoria explicita </a:t>
            </a:r>
            <a:r>
              <a:rPr lang="pt-BR" sz="2400" dirty="0" smtClean="0">
                <a:latin typeface="Century Gothic" panose="020B0502020202020204" pitchFamily="34" charset="0"/>
              </a:rPr>
              <a:t>- </a:t>
            </a:r>
            <a:r>
              <a:rPr lang="pt-BR" sz="2400" dirty="0">
                <a:latin typeface="Century Gothic" panose="020B0502020202020204" pitchFamily="34" charset="0"/>
              </a:rPr>
              <a:t>é a recordação consciente ou intencional, geralmente nomes, fatos, eventos...</a:t>
            </a:r>
          </a:p>
          <a:p>
            <a:pPr lvl="1" algn="just">
              <a:buClr>
                <a:schemeClr val="accent1">
                  <a:lumMod val="50000"/>
                </a:schemeClr>
              </a:buClr>
            </a:pPr>
            <a:r>
              <a:rPr lang="pt-BR" sz="2400" dirty="0">
                <a:latin typeface="Century Gothic" panose="020B0502020202020204" pitchFamily="34" charset="0"/>
              </a:rPr>
              <a:t>Hipocampo e córtex pré-frontal tornam possível a memória de maior duração</a:t>
            </a:r>
          </a:p>
        </p:txBody>
      </p:sp>
    </p:spTree>
    <p:extLst>
      <p:ext uri="{BB962C8B-B14F-4D97-AF65-F5344CB8AC3E}">
        <p14:creationId xmlns:p14="http://schemas.microsoft.com/office/powerpoint/2010/main" val="16714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18152"/>
          <a:stretch/>
        </p:blipFill>
        <p:spPr>
          <a:xfrm>
            <a:off x="3523653" y="1370442"/>
            <a:ext cx="5840963" cy="5110843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1544" y="2255814"/>
            <a:ext cx="11437256" cy="2388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“A </a:t>
            </a:r>
            <a:r>
              <a:rPr lang="pt-BR" sz="2800" dirty="0">
                <a:latin typeface="Century Gothic" panose="020B0502020202020204" pitchFamily="34" charset="0"/>
              </a:rPr>
              <a:t>jornada entre o comportamento reflexo e o começo do pensamento é longa e lenta. Durante um ano e meio o bebê aprende apenas a partir dos seus sentidos e movimentos. Na última metade do segundo ano ele avança para o pensamento conceitual”</a:t>
            </a:r>
          </a:p>
        </p:txBody>
      </p:sp>
    </p:spTree>
    <p:extLst>
      <p:ext uri="{BB962C8B-B14F-4D97-AF65-F5344CB8AC3E}">
        <p14:creationId xmlns:p14="http://schemas.microsoft.com/office/powerpoint/2010/main" val="41295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513837"/>
            <a:ext cx="7409228" cy="4930505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1544" y="1567543"/>
            <a:ext cx="11437256" cy="4934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Desenvolvendo a </a:t>
            </a:r>
            <a:r>
              <a:rPr lang="pt-BR" sz="2400" dirty="0" smtClean="0">
                <a:latin typeface="Century Gothic" panose="020B0502020202020204" pitchFamily="34" charset="0"/>
              </a:rPr>
              <a:t>Confiança: </a:t>
            </a:r>
            <a:r>
              <a:rPr lang="pt-BR" sz="2400" dirty="0">
                <a:latin typeface="Century Gothic" panose="020B0502020202020204" pitchFamily="34" charset="0"/>
              </a:rPr>
              <a:t>nas pessoas e nos objetos de seu mundo</a:t>
            </a:r>
          </a:p>
          <a:p>
            <a:pPr marL="900113" lvl="2" indent="-536575">
              <a:buClr>
                <a:schemeClr val="accent1">
                  <a:lumMod val="75000"/>
                </a:schemeClr>
              </a:buClr>
              <a:buNone/>
            </a:pPr>
            <a:r>
              <a:rPr lang="pt-BR" sz="1800" dirty="0" smtClean="0">
                <a:latin typeface="Century Gothic" panose="020B0502020202020204" pitchFamily="34" charset="0"/>
              </a:rPr>
              <a:t>Confiança: </a:t>
            </a:r>
            <a:r>
              <a:rPr lang="pt-BR" sz="1800" dirty="0">
                <a:latin typeface="Century Gothic" panose="020B0502020202020204" pitchFamily="34" charset="0"/>
              </a:rPr>
              <a:t>esperança que poderá satisfazer sua necessidades</a:t>
            </a:r>
          </a:p>
          <a:p>
            <a:pPr marL="900113" lvl="2" indent="-536575">
              <a:buClr>
                <a:schemeClr val="accent1">
                  <a:lumMod val="75000"/>
                </a:schemeClr>
              </a:buClr>
              <a:buNone/>
            </a:pPr>
            <a:r>
              <a:rPr lang="pt-BR" sz="1800" dirty="0">
                <a:latin typeface="Century Gothic" panose="020B0502020202020204" pitchFamily="34" charset="0"/>
              </a:rPr>
              <a:t>Desconfiança: mundo hostil e imprevisível </a:t>
            </a:r>
          </a:p>
          <a:p>
            <a:pPr lvl="2">
              <a:buClr>
                <a:schemeClr val="accent1">
                  <a:lumMod val="75000"/>
                </a:schemeClr>
              </a:buClr>
              <a:buNone/>
            </a:pPr>
            <a:endParaRPr lang="pt-BR" sz="1600" dirty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Desenvolvendo o apego: vínculo recíproco e duradouro entre o bebe e seu cuidador</a:t>
            </a:r>
          </a:p>
          <a:p>
            <a:pPr marL="363538" lvl="2" indent="0">
              <a:buClr>
                <a:schemeClr val="accent1">
                  <a:lumMod val="75000"/>
                </a:schemeClr>
              </a:buClr>
              <a:buNone/>
            </a:pPr>
            <a:r>
              <a:rPr lang="pt-BR" sz="1800" dirty="0">
                <a:latin typeface="Century Gothic" panose="020B0502020202020204" pitchFamily="34" charset="0"/>
              </a:rPr>
              <a:t>Apego seguro, apego </a:t>
            </a:r>
            <a:r>
              <a:rPr lang="pt-BR" sz="1800" dirty="0" err="1">
                <a:latin typeface="Century Gothic" panose="020B0502020202020204" pitchFamily="34" charset="0"/>
              </a:rPr>
              <a:t>evitativo</a:t>
            </a:r>
            <a:r>
              <a:rPr lang="pt-BR" sz="1800" dirty="0">
                <a:latin typeface="Century Gothic" panose="020B0502020202020204" pitchFamily="34" charset="0"/>
              </a:rPr>
              <a:t>, apego ambivalente, apego desorganizado</a:t>
            </a:r>
          </a:p>
          <a:p>
            <a:pPr marL="363538" lvl="2" indent="0">
              <a:buClr>
                <a:schemeClr val="accent1">
                  <a:lumMod val="75000"/>
                </a:schemeClr>
              </a:buClr>
              <a:buNone/>
            </a:pPr>
            <a:r>
              <a:rPr lang="pt-BR" sz="1800" dirty="0">
                <a:latin typeface="Century Gothic" panose="020B0502020202020204" pitchFamily="34" charset="0"/>
              </a:rPr>
              <a:t>A segurança do apego afeta a competência emocional, social e cognitiva</a:t>
            </a:r>
          </a:p>
          <a:p>
            <a:pPr lvl="2">
              <a:buClr>
                <a:schemeClr val="accent1">
                  <a:lumMod val="75000"/>
                </a:schemeClr>
              </a:buClr>
              <a:buNone/>
            </a:pPr>
            <a:endParaRPr lang="pt-BR" sz="1600" dirty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Comunicação emocional: bebe e cuidador comunicam seus estados emocionais e respondem de acordo (estado bem regulado)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363538" lvl="2" indent="0">
              <a:buClr>
                <a:schemeClr val="accent1">
                  <a:lumMod val="75000"/>
                </a:schemeClr>
              </a:buClr>
              <a:buNone/>
            </a:pPr>
            <a:r>
              <a:rPr lang="pt-BR" sz="1800" dirty="0">
                <a:latin typeface="Century Gothic" panose="020B0502020202020204" pitchFamily="34" charset="0"/>
              </a:rPr>
              <a:t>A regulação mútua ajuda os bebes a ler o comportamento dos outros e desenvolver expectativas </a:t>
            </a:r>
            <a:r>
              <a:rPr lang="pt-BR" sz="1800" dirty="0" smtClean="0">
                <a:latin typeface="Century Gothic" panose="020B0502020202020204" pitchFamily="34" charset="0"/>
              </a:rPr>
              <a:t>em relação </a:t>
            </a:r>
            <a:r>
              <a:rPr lang="pt-BR" sz="1800" dirty="0">
                <a:latin typeface="Century Gothic" panose="020B0502020202020204" pitchFamily="34" charset="0"/>
              </a:rPr>
              <a:t>a eles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135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513837"/>
            <a:ext cx="7409228" cy="4930505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8343" y="1370442"/>
            <a:ext cx="11640457" cy="517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Referencial Social: diante de um desconhecido ou de um novo brinquedo o bebe olha para seu cuidador</a:t>
            </a:r>
          </a:p>
          <a:p>
            <a:pPr marL="363538" lvl="2" indent="0">
              <a:buNone/>
            </a:pPr>
            <a:r>
              <a:rPr lang="pt-BR" sz="1800" dirty="0">
                <a:latin typeface="Century Gothic" panose="020B0502020202020204" pitchFamily="34" charset="0"/>
              </a:rPr>
              <a:t>Interpretação da percepção que o outro tem da situação</a:t>
            </a:r>
          </a:p>
          <a:p>
            <a:pPr lvl="2">
              <a:buNone/>
            </a:pPr>
            <a:endParaRPr lang="pt-BR" sz="1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Senso de identidade: a auto consciência – conhecimento consciente de si como ser distinto e identificável 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363538" lvl="2" indent="0">
              <a:buNone/>
            </a:pPr>
            <a:r>
              <a:rPr lang="pt-BR" sz="1800" dirty="0" smtClean="0">
                <a:latin typeface="Century Gothic" panose="020B0502020202020204" pitchFamily="34" charset="0"/>
              </a:rPr>
              <a:t>Identifica no espelho se houver alguma diferença em sua imagem (18 meses)</a:t>
            </a:r>
          </a:p>
          <a:p>
            <a:pPr>
              <a:buFont typeface="Wingdings" pitchFamily="2" charset="2"/>
              <a:buChar char="ü"/>
            </a:pPr>
            <a:endParaRPr lang="pt-BR" sz="1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Desenvolvimento da autonomia: passagem do controle externo para o auto controle</a:t>
            </a:r>
          </a:p>
          <a:p>
            <a:pPr marL="363538" lvl="2" indent="0">
              <a:buNone/>
            </a:pPr>
            <a:r>
              <a:rPr lang="pt-BR" sz="1800" dirty="0">
                <a:latin typeface="Century Gothic" panose="020B0502020202020204" pitchFamily="34" charset="0"/>
              </a:rPr>
              <a:t>Treinamento do controle das necessidades fisiológicas é um marco</a:t>
            </a:r>
          </a:p>
          <a:p>
            <a:pPr lvl="2">
              <a:buNone/>
            </a:pPr>
            <a:endParaRPr lang="pt-BR" sz="1400" dirty="0" smtClean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Socialização </a:t>
            </a:r>
            <a:r>
              <a:rPr lang="pt-BR" sz="2400" dirty="0">
                <a:latin typeface="Century Gothic" panose="020B0502020202020204" pitchFamily="34" charset="0"/>
              </a:rPr>
              <a:t>e internalização: desenvolve hábitos, habilidades, valores e motivações</a:t>
            </a:r>
          </a:p>
          <a:p>
            <a:pPr marL="363538" lvl="2" indent="0">
              <a:buNone/>
            </a:pPr>
            <a:r>
              <a:rPr lang="pt-BR" sz="1800" dirty="0">
                <a:latin typeface="Century Gothic" panose="020B0502020202020204" pitchFamily="34" charset="0"/>
              </a:rPr>
              <a:t>A </a:t>
            </a:r>
            <a:r>
              <a:rPr lang="pt-BR" sz="1800" dirty="0" err="1">
                <a:latin typeface="Century Gothic" panose="020B0502020202020204" pitchFamily="34" charset="0"/>
              </a:rPr>
              <a:t>autoregulação</a:t>
            </a:r>
            <a:r>
              <a:rPr lang="pt-BR" sz="1800" dirty="0">
                <a:latin typeface="Century Gothic" panose="020B0502020202020204" pitchFamily="34" charset="0"/>
              </a:rPr>
              <a:t>  - controle do seu comportamento para se conformar às exigências do cuidador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39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1" y="1427574"/>
            <a:ext cx="10601789" cy="49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5" y="1444330"/>
            <a:ext cx="10203226" cy="51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61370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6" y="5927097"/>
            <a:ext cx="8171543" cy="4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9" y="1760077"/>
            <a:ext cx="9868824" cy="36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43430" y="1472041"/>
            <a:ext cx="10958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Caso 1: João tem 8 meses. Quando a mãe está por perto ele olha para ela , sorri, balbucia e vai engatinhando até ela. Quando ela sai, ele chora; quando ela volta ele solta um gritinho estridente de alegria. Quando ele está assustado ou infeliz, agarra-se a ela. Como você definiria essa situação? Como você explicaria e valorizaria essa situação à mãe em seu consultório?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Caso 2: Maria tem 8 meses e sua irmã Lucia tem 2 anos e 6 meses. Ambas estão em frente ao espelho sentadas brincando no quarto da mãe. A cuidadora com a intenção de brincar pinta o nariz de vermelhos das duas irmãs. Lucia imediatamente toca o nariz e tenta retirar a maquiagem. Maria não se preocupa e continua brincando. Como você explica essa diferença de conduta? Você teria alguma preocupação sobre o desenvolvimento de uma das meninas? 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Como a depressão pós parto pode afetar o desenvolvimento infantil?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3"/>
            <a:ext cx="854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Desenvolvimento: o papel dos laços </a:t>
            </a:r>
            <a:r>
              <a:rPr lang="pt-BR" sz="2800" b="1" dirty="0" smtClean="0">
                <a:latin typeface="Century Gothic" panose="020B0502020202020204" pitchFamily="34" charset="0"/>
              </a:rPr>
              <a:t>afetivos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67460" y="664308"/>
            <a:ext cx="91078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Conceitos básicos sobre desenvolvimento do cérebro:</a:t>
            </a:r>
          </a:p>
          <a:p>
            <a:pPr marL="93663"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O cérebro é construído ao longo do tempo, de baixo para cima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endParaRPr lang="pt-BR" sz="20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286" y="1759878"/>
            <a:ext cx="7053943" cy="48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7371" y="1362025"/>
            <a:ext cx="11560627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Conceitos básicos sobre desenvolvimento do cérebro:</a:t>
            </a:r>
            <a:endParaRPr lang="pt-BR" sz="1800" dirty="0" smtClean="0">
              <a:latin typeface="Century Gothic" panose="020B0502020202020204" pitchFamily="34" charset="0"/>
            </a:endParaRPr>
          </a:p>
          <a:p>
            <a:pPr marL="258763" lvl="2">
              <a:buFont typeface="Wingdings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A influência interativa dos genes e da experiência molda o desenvolvimento do cérebro</a:t>
            </a:r>
          </a:p>
          <a:p>
            <a:pPr lvl="2">
              <a:buFont typeface="Wingdings" pitchFamily="2" charset="2"/>
              <a:buChar char="ü"/>
            </a:pPr>
            <a:endParaRPr lang="pt-BR" sz="2000" dirty="0" smtClean="0">
              <a:latin typeface="Century Gothic" panose="020B0502020202020204" pitchFamily="34" charset="0"/>
            </a:endParaRPr>
          </a:p>
          <a:p>
            <a:pPr lvl="1">
              <a:buNone/>
            </a:pPr>
            <a:endParaRPr lang="pt-BR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6"/>
          <p:cNvSpPr txBox="1">
            <a:spLocks/>
          </p:cNvSpPr>
          <p:nvPr/>
        </p:nvSpPr>
        <p:spPr>
          <a:xfrm>
            <a:off x="106020" y="2414692"/>
            <a:ext cx="5307810" cy="405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Ambiente estimulante,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variado e aconchegante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Conteúdo 6"/>
          <p:cNvSpPr txBox="1">
            <a:spLocks/>
          </p:cNvSpPr>
          <p:nvPr/>
        </p:nvSpPr>
        <p:spPr>
          <a:xfrm>
            <a:off x="6473370" y="2588861"/>
            <a:ext cx="5464629" cy="401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t-BR" sz="2000" dirty="0">
                <a:latin typeface="Century Gothic" panose="020B0502020202020204" pitchFamily="34" charset="0"/>
              </a:rPr>
              <a:t>Ambiente árido, áspero e frio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8" y="3162302"/>
            <a:ext cx="3953840" cy="32686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53" y="3162301"/>
            <a:ext cx="4209462" cy="32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3163" y="1399470"/>
            <a:ext cx="10878776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>
                <a:latin typeface="Century Gothic" panose="020B0502020202020204" pitchFamily="34" charset="0"/>
              </a:rPr>
              <a:t>Conceitos básicos sobre desenvolvimento do cérebro:</a:t>
            </a:r>
          </a:p>
          <a:p>
            <a:pPr marL="258763" lvl="2">
              <a:buFont typeface="Wingdings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A capacidade do cérebro para a mudança diminui com a </a:t>
            </a:r>
            <a:r>
              <a:rPr lang="pt-BR" sz="2000" dirty="0" smtClean="0">
                <a:latin typeface="Century Gothic" panose="020B0502020202020204" pitchFamily="34" charset="0"/>
              </a:rPr>
              <a:t>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2640601"/>
            <a:ext cx="3770792" cy="36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3163" y="1399470"/>
            <a:ext cx="10878776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>
                <a:latin typeface="Century Gothic" panose="020B0502020202020204" pitchFamily="34" charset="0"/>
              </a:rPr>
              <a:t>Conceitos básicos sobre desenvolvimento do cérebro:</a:t>
            </a:r>
          </a:p>
          <a:p>
            <a:pPr marL="258763" lvl="2">
              <a:buFont typeface="Wingdings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O estresse tóxico prejudica o desenvolvimento da arquitetura do cérebro, podendo resultar em problemas permanentes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59" y="2781300"/>
            <a:ext cx="5776088" cy="36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4743" y="1399470"/>
            <a:ext cx="11187196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>
                <a:latin typeface="Century Gothic" panose="020B0502020202020204" pitchFamily="34" charset="0"/>
              </a:rPr>
              <a:t>Conceitos básicos sobre desenvolvimento do cérebro:</a:t>
            </a:r>
          </a:p>
          <a:p>
            <a:pPr marL="258763" lvl="2">
              <a:buFont typeface="Wingdings" pitchFamily="2" charset="2"/>
              <a:buChar char="ü"/>
            </a:pPr>
            <a:r>
              <a:rPr lang="pt-BR" sz="2000" dirty="0">
                <a:latin typeface="Century Gothic" panose="020B0502020202020204" pitchFamily="34" charset="0"/>
              </a:rPr>
              <a:t>As capacidades cognitiva, emocional e social estão intrinsecamente entrelaçadas durante toda a vida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95" y="2444297"/>
            <a:ext cx="5493934" cy="41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057" y="1588154"/>
            <a:ext cx="11187196" cy="1517901"/>
          </a:xfrm>
        </p:spPr>
        <p:txBody>
          <a:bodyPr>
            <a:noAutofit/>
          </a:bodyPr>
          <a:lstStyle/>
          <a:p>
            <a:r>
              <a:rPr lang="pt-BR" sz="2800" dirty="0">
                <a:latin typeface="Century Gothic" panose="020B0502020202020204" pitchFamily="34" charset="0"/>
              </a:rPr>
              <a:t>Os bebes nascem com a capacidade de aprender com o que veem, ouvem, cheiram, degustam e tocam</a:t>
            </a:r>
          </a:p>
          <a:p>
            <a:r>
              <a:rPr lang="pt-BR" sz="2800" dirty="0">
                <a:latin typeface="Century Gothic" panose="020B0502020202020204" pitchFamily="34" charset="0"/>
              </a:rPr>
              <a:t>A maturação é o fator limitante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53" y="3106056"/>
            <a:ext cx="5217518" cy="34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5600" y="1003381"/>
            <a:ext cx="10072914" cy="5577689"/>
          </a:xfrm>
        </p:spPr>
        <p:txBody>
          <a:bodyPr>
            <a:noAutofit/>
          </a:bodyPr>
          <a:lstStyle/>
          <a:p>
            <a:pPr indent="106363">
              <a:buFont typeface="Wingdings" panose="05000000000000000000" pitchFamily="2" charset="2"/>
              <a:buChar char="ü"/>
            </a:pPr>
            <a:r>
              <a:rPr lang="pt-BR" sz="2800" dirty="0">
                <a:latin typeface="Century Gothic" panose="020B0502020202020204" pitchFamily="34" charset="0"/>
              </a:rPr>
              <a:t>4 estágios de Desenvolvimento lógico de </a:t>
            </a:r>
            <a:r>
              <a:rPr lang="pt-BR" sz="2800" dirty="0" smtClean="0">
                <a:latin typeface="Century Gothic" panose="020B0502020202020204" pitchFamily="34" charset="0"/>
              </a:rPr>
              <a:t>Piaget</a:t>
            </a:r>
          </a:p>
          <a:p>
            <a:pPr marL="0" indent="0">
              <a:buNone/>
            </a:pPr>
            <a:endParaRPr lang="pt-BR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9942169"/>
              </p:ext>
            </p:extLst>
          </p:nvPr>
        </p:nvGraphicFramePr>
        <p:xfrm>
          <a:off x="1985818" y="1625601"/>
          <a:ext cx="8885382" cy="475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7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67195" y="233940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Desenvolvimento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5600" y="1003381"/>
            <a:ext cx="10072914" cy="5577689"/>
          </a:xfrm>
        </p:spPr>
        <p:txBody>
          <a:bodyPr>
            <a:noAutofit/>
          </a:bodyPr>
          <a:lstStyle/>
          <a:p>
            <a:pPr indent="106363">
              <a:buFont typeface="Wingdings" panose="05000000000000000000" pitchFamily="2" charset="2"/>
              <a:buChar char="ü"/>
            </a:pPr>
            <a:r>
              <a:rPr lang="pt-BR" sz="2800" dirty="0">
                <a:latin typeface="Century Gothic" panose="020B0502020202020204" pitchFamily="34" charset="0"/>
              </a:rPr>
              <a:t>Abordagem </a:t>
            </a:r>
            <a:r>
              <a:rPr lang="pt-BR" sz="2800" dirty="0" err="1" smtClean="0">
                <a:latin typeface="Century Gothic" panose="020B0502020202020204" pitchFamily="34" charset="0"/>
              </a:rPr>
              <a:t>piagetiana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87192"/>
              </p:ext>
            </p:extLst>
          </p:nvPr>
        </p:nvGraphicFramePr>
        <p:xfrm>
          <a:off x="1873741" y="1867657"/>
          <a:ext cx="8852316" cy="399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688"/>
                <a:gridCol w="6734628"/>
              </a:tblGrid>
              <a:tr h="53085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Estágio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Sensório - motor</a:t>
                      </a:r>
                      <a:endParaRPr lang="pt-B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025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0 – 1 mês 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Os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bebês exercitam seus reflexos inatos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3025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1 – 4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meses 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Os bebês repetem comportamentos agradáveis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3025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4 –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8 meses 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Os bebês tornam-se interessados no ambiente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3025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8 – 12 meses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Comportamento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deliberado e proposital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3025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12 – 18 meses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Demonstram curiosidade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e experimentação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1397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18 – 24 meses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Representam</a:t>
                      </a:r>
                      <a:r>
                        <a:rPr lang="pt-BR" sz="2000" baseline="0" dirty="0" smtClean="0">
                          <a:latin typeface="Century Gothic" panose="020B0502020202020204" pitchFamily="34" charset="0"/>
                        </a:rPr>
                        <a:t> eventos mentalmente e usam símbolos como gestos e palavras</a:t>
                      </a:r>
                      <a:endParaRPr lang="pt-BR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4F121-6FDC-47A9-8795-2E2B2F2AE289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Personalizar</PresentationFormat>
  <Paragraphs>96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Desenvolvimento O papel dos laços afetivos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2017-04-27T20:13:02Z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