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3" r:id="rId4"/>
  </p:sldMasterIdLst>
  <p:notesMasterIdLst>
    <p:notesMasterId r:id="rId35"/>
  </p:notesMasterIdLst>
  <p:handoutMasterIdLst>
    <p:handoutMasterId r:id="rId36"/>
  </p:handoutMasterIdLst>
  <p:sldIdLst>
    <p:sldId id="257" r:id="rId5"/>
    <p:sldId id="310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8" r:id="rId15"/>
    <p:sldId id="370" r:id="rId16"/>
    <p:sldId id="371" r:id="rId17"/>
    <p:sldId id="372" r:id="rId18"/>
    <p:sldId id="367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5" r:id="rId31"/>
    <p:sldId id="386" r:id="rId32"/>
    <p:sldId id="387" r:id="rId33"/>
    <p:sldId id="388" r:id="rId3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E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5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EE1BEDA-5174-43C0-BE5C-0BEBFC4A0B27}" type="datetime1">
              <a:rPr lang="pt-BR" smtClean="0"/>
              <a:pPr algn="r" rtl="0"/>
              <a:t>06/05/2017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1D4BBD30-7E32-4C24-9F69-465B057FCE19}" type="datetime1">
              <a:rPr lang="pt-BR" smtClean="0"/>
              <a:pPr algn="r"/>
              <a:t>06/05/2017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06/05/2017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1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03081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06/05/2017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34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06/05/2017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81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2" y="5115656"/>
            <a:ext cx="11125200" cy="9144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2" y="6043123"/>
            <a:ext cx="11125200" cy="5715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0"/>
          </p:nvPr>
        </p:nvSpPr>
        <p:spPr>
          <a:xfrm>
            <a:off x="2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4" name="Espaço Reservado para Imagem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04800" y="304801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2514600"/>
            <a:ext cx="10515600" cy="27432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2" y="5257800"/>
            <a:ext cx="105156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5" y="1714498"/>
            <a:ext cx="3506788" cy="2880360"/>
          </a:xfrm>
        </p:spPr>
        <p:txBody>
          <a:bodyPr rtlCol="0" anchor="b">
            <a:normAutofit/>
          </a:bodyPr>
          <a:lstStyle>
            <a:lvl1pPr algn="l" rtl="0">
              <a:defRPr sz="3000"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57" y="457200"/>
            <a:ext cx="7242110" cy="5715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51815" y="4590288"/>
            <a:ext cx="3514564" cy="1581912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23A4FB-ED3A-48C9-90AB-D14C957C6DA1}" type="datetime1">
              <a:rPr lang="pt-BR" smtClean="0"/>
              <a:pPr/>
              <a:t>06/05/2017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8153400" y="0"/>
            <a:ext cx="40386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32815" y="4591761"/>
            <a:ext cx="3125787" cy="1580440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5" y="1714500"/>
            <a:ext cx="3125787" cy="2877260"/>
          </a:xfrm>
        </p:spPr>
        <p:txBody>
          <a:bodyPr rtlCol="0" anchor="b">
            <a:normAutofit/>
          </a:bodyPr>
          <a:lstStyle>
            <a:lvl1pPr algn="l" rtl="0"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" y="4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06/05/2017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83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06/05/2017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1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8962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06/05/2017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63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D45C-5381-4D06-8DA4-68FEDB9B26EB}" type="datetime1">
              <a:rPr lang="pt-BR" smtClean="0"/>
              <a:pPr/>
              <a:t>06/05/2017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387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06/05/2017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74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06/05/2017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416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FB-ED3A-48C9-90AB-D14C957C6DA1}" type="datetime1">
              <a:rPr lang="pt-BR" smtClean="0"/>
              <a:pPr/>
              <a:t>06/05/2017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346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06/05/2017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8153400" y="0"/>
            <a:ext cx="40386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0547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FA55-6177-40FB-ABE4-853144E6214D}" type="datetime1">
              <a:rPr lang="pt-BR" smtClean="0"/>
              <a:pPr/>
              <a:t>06/05/2017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330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660" r:id="rId12"/>
    <p:sldLayoutId id="2147483651" r:id="rId13"/>
    <p:sldLayoutId id="2147483656" r:id="rId14"/>
    <p:sldLayoutId id="2147483657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google.com.br/url?sa=i&amp;rct=j&amp;q=&amp;esrc=s&amp;source=images&amp;cd=&amp;cad=rja&amp;uact=8&amp;ved=0ahUKEwjcmov2peHMAhWLfpAKHSDMAUQQjRwIBw&amp;url=http://tudoenfoco.blogspot.com/2011/02/caderneta-de-saude-da-crianca.html&amp;bvm=bv.122129774,d.Y2I&amp;psig=AFQjCNEw_LVxtdHRoVWxuXfY2MsLK_Erpw&amp;ust=1463580904104100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www.google.com.br/url?sa=i&amp;rct=j&amp;q=&amp;esrc=s&amp;source=images&amp;cd=&amp;cad=rja&amp;uact=8&amp;ved=0ahUKEwjAgZyFyejMAhXChZAKHW4fBXkQjRwIBw&amp;url=http://padin.iguatu.ce.gov.br/?op=paginas&amp;tipo=pagina&amp;secao=3&amp;pagina=18&amp;psig=AFQjCNEyb0-zEVzp3uAi2vqBtdHSoLaD5Q&amp;ust=146383084353368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www.google.com.br/url?sa=i&amp;rct=j&amp;q=&amp;esrc=s&amp;source=images&amp;cd=&amp;cad=rja&amp;uact=8&amp;ved=0ahUKEwjHmZiSpeHMAhWJiZAKHWrrBXUQjRwIBw&amp;url=http://tdeduc.zip.net/arch2012-07-15_2012-07-21.html&amp;bvm=bv.122129774,d.Y2I&amp;psig=AFQjCNFNhkZrRadbUyA_cLyCFmsbgfb4LQ&amp;ust=146358069619634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6" y="218668"/>
            <a:ext cx="2321547" cy="1493202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917372" y="711200"/>
            <a:ext cx="8897256" cy="1291772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Comportamento:</a:t>
            </a:r>
            <a:b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Velhos e novos problemas</a:t>
            </a:r>
            <a:endParaRPr lang="pt-BR" sz="4800" b="1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7650" name="Picture 2" descr="Resultado de imagem para comportamento infan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743" y="2604400"/>
            <a:ext cx="5529942" cy="345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144" y="225723"/>
            <a:ext cx="1001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Comportamento: Velhos e novos problemas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7420" y="1265125"/>
            <a:ext cx="11932691" cy="22313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200" b="1" dirty="0" smtClean="0">
              <a:latin typeface="Century Gothic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BR" sz="2800" dirty="0" smtClean="0">
                <a:latin typeface="Century Gothic" pitchFamily="34" charset="0"/>
              </a:rPr>
              <a:t> Fatores de proteção para ajudar a superar o estresse e contribuir com a </a:t>
            </a:r>
            <a:r>
              <a:rPr lang="pt-BR" sz="2800" dirty="0" err="1" smtClean="0">
                <a:latin typeface="Century Gothic" pitchFamily="34" charset="0"/>
              </a:rPr>
              <a:t>resiliência</a:t>
            </a:r>
            <a:r>
              <a:rPr lang="pt-BR" sz="2800" dirty="0" smtClean="0">
                <a:latin typeface="Century Gothic" pitchFamily="34" charset="0"/>
              </a:rPr>
              <a:t>: </a:t>
            </a:r>
          </a:p>
          <a:p>
            <a:pPr marL="72390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latin typeface="Century Gothic" pitchFamily="34" charset="0"/>
              </a:rPr>
              <a:t>  Relacionamento familiar</a:t>
            </a:r>
          </a:p>
          <a:p>
            <a:pPr marL="72390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latin typeface="Century Gothic" pitchFamily="34" charset="0"/>
              </a:rPr>
              <a:t> Atividade cognitiva</a:t>
            </a:r>
          </a:p>
        </p:txBody>
      </p:sp>
      <p:pic>
        <p:nvPicPr>
          <p:cNvPr id="79874" name="Picture 2" descr="Resultado de imagem para pais e filh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9486" y="3750022"/>
            <a:ext cx="4931490" cy="277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144" y="225723"/>
            <a:ext cx="1001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Comportamento: Velhos e novos problemas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18364" y="1074056"/>
            <a:ext cx="11770437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itchFamily="34" charset="0"/>
              </a:rPr>
              <a:t>Habilidades Sociais Educativas Parentais</a:t>
            </a:r>
          </a:p>
          <a:p>
            <a:pPr algn="ctr"/>
            <a:endParaRPr lang="pt-BR" sz="1200" b="1" dirty="0" smtClean="0">
              <a:latin typeface="Century Gothic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BR" sz="2800" dirty="0" smtClean="0">
                <a:latin typeface="Century Gothic" pitchFamily="34" charset="0"/>
              </a:rPr>
              <a:t>Estresse da vida moderna: maior ansiedade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t-BR" sz="2800" dirty="0" smtClean="0">
                <a:latin typeface="Century Gothic" pitchFamily="34" charset="0"/>
              </a:rPr>
              <a:t> </a:t>
            </a:r>
          </a:p>
          <a:p>
            <a:pPr marL="723900" algn="just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latin typeface="Century Gothic" pitchFamily="34" charset="0"/>
              </a:rPr>
              <a:t> Espera-se que sejam bem sucedidos na escola, competitivos no esporte e atendam às expectativas dos pais</a:t>
            </a:r>
          </a:p>
          <a:p>
            <a:pPr marL="723900" algn="just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latin typeface="Century Gothic" pitchFamily="34" charset="0"/>
              </a:rPr>
              <a:t> São expostos aos problemas dos adultos através da TV e na vida real 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026089" y="253018"/>
            <a:ext cx="5841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Uma nova morbidade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910687" y="1355086"/>
            <a:ext cx="982638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Century Gothic" pitchFamily="34" charset="0"/>
              </a:rPr>
              <a:t>“200 milhões de crianças menores de 5 anos estão sob risco de não atingir seu pleno desenvolvimento” - OMS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065253" y="2581513"/>
            <a:ext cx="460851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latin typeface="Century Gothic" pitchFamily="34" charset="0"/>
                <a:cs typeface="Arabic Typesetting" panose="03020402040406030203" pitchFamily="66" charset="-78"/>
              </a:rPr>
              <a:t>“10 % da população mundial é constituída por pessoas com algum tipo de deficiência” - OMS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842448" y="2633639"/>
            <a:ext cx="4394580" cy="267765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Century Gothic" pitchFamily="34" charset="0"/>
                <a:ea typeface="Batang" panose="02030600000101010101" pitchFamily="18" charset="-127"/>
              </a:rPr>
              <a:t>“11 - 20% da população pediátrica americana (e 30% dos adolescentes) tem </a:t>
            </a:r>
            <a:r>
              <a:rPr lang="pt-BR" sz="2400" b="1" dirty="0" smtClean="0">
                <a:latin typeface="Century Gothic" pitchFamily="34" charset="0"/>
                <a:ea typeface="Batang" panose="02030600000101010101" pitchFamily="18" charset="-127"/>
              </a:rPr>
              <a:t>problema de </a:t>
            </a:r>
            <a:r>
              <a:rPr lang="pt-BR" sz="2400" b="1" dirty="0">
                <a:latin typeface="Century Gothic" pitchFamily="34" charset="0"/>
                <a:ea typeface="Batang" panose="02030600000101010101" pitchFamily="18" charset="-127"/>
              </a:rPr>
              <a:t>desenvolvimento e/ou comportamento de acordo com a DSM V” - AAP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0196" y="4651541"/>
            <a:ext cx="2914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033" y="191069"/>
            <a:ext cx="3876865" cy="216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o 2"/>
          <p:cNvGrpSpPr>
            <a:grpSpLocks/>
          </p:cNvGrpSpPr>
          <p:nvPr/>
        </p:nvGrpSpPr>
        <p:grpSpPr bwMode="auto">
          <a:xfrm>
            <a:off x="1883391" y="2305049"/>
            <a:ext cx="8857397" cy="4041159"/>
            <a:chOff x="683568" y="2564904"/>
            <a:chExt cx="7950994" cy="311559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683568" y="2564904"/>
              <a:ext cx="7950994" cy="31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tângulo 15"/>
            <p:cNvSpPr/>
            <p:nvPr/>
          </p:nvSpPr>
          <p:spPr>
            <a:xfrm>
              <a:off x="2268051" y="5300973"/>
              <a:ext cx="6120423" cy="379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026089" y="253018"/>
            <a:ext cx="5841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O PAPEL DO PEDIATRA</a:t>
            </a: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4682" y="974940"/>
            <a:ext cx="444976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7406" y="1981247"/>
            <a:ext cx="3691515" cy="36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144" y="225723"/>
            <a:ext cx="1001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Comportamento: Velhos e novos problemas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45660" y="1296538"/>
            <a:ext cx="117643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LEI Nº 13.438, DE 26 DE ABRIL DE 2017</a:t>
            </a:r>
            <a:r>
              <a:rPr lang="pt-BR" sz="1400" dirty="0" smtClean="0">
                <a:latin typeface="Century Gothic" pitchFamily="34" charset="0"/>
              </a:rPr>
              <a:t/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/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>Altera a Lei nº 8.069, de 13 de julho de 1990 (Estatuto da Criança e do Adolescente), para tornar obrigatória a adoção pelo Sistema Único de Saúde (SUS) de protocolo que estabeleça padrões para a avaliação de riscos para o desenvolvimento psíquico das crianças.</a:t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/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>O PRESIDENTE DA REPÚBLICA</a:t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>Faço saber que o Congresso Nacional decreta e eu sanciono a seguinte Lei:</a:t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>Art. 1º O art. 14 da Lei nº 8.069, de 13 de julho de 1990 (Estatuto da Criança e do Adolescente), passa a vigorar acrescido do seguinte § 5º:</a:t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/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>"Art. 14. </a:t>
            </a:r>
          </a:p>
          <a:p>
            <a:pPr algn="ctr"/>
            <a:r>
              <a:rPr lang="pt-BR" sz="1400" dirty="0" smtClean="0">
                <a:latin typeface="Century Gothic" pitchFamily="34" charset="0"/>
              </a:rPr>
              <a:t>§ 5º É obrigatória a aplicação a todas as crianças, nos seus primeiros dezoito meses de vida, de protocolo ou outro instrumento construído com a finalidade de facilitar a detecção, em consulta pediátrica de acompanhamento da criança, de risco para o seu desenvolvimento psíquico." (NR)</a:t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/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>Art. 2º Esta Lei entra em vigor após decorridos cento e oitenta dias de sua publicação oficial.</a:t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/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>Brasília, 26 de abril de 2017; 196º da Independência e 129º da República.</a:t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/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>MICHEL TEMER</a:t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smtClean="0">
                <a:latin typeface="Century Gothic" pitchFamily="34" charset="0"/>
              </a:rPr>
              <a:t>Osmar </a:t>
            </a:r>
            <a:r>
              <a:rPr lang="pt-BR" sz="1400" dirty="0" err="1" smtClean="0">
                <a:latin typeface="Century Gothic" pitchFamily="34" charset="0"/>
              </a:rPr>
              <a:t>Serraglio</a:t>
            </a:r>
            <a:r>
              <a:rPr lang="pt-BR" sz="1400" dirty="0" smtClean="0">
                <a:latin typeface="Century Gothic" pitchFamily="34" charset="0"/>
              </a:rPr>
              <a:t/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err="1" smtClean="0">
                <a:latin typeface="Century Gothic" pitchFamily="34" charset="0"/>
              </a:rPr>
              <a:t>Luislinda</a:t>
            </a:r>
            <a:r>
              <a:rPr lang="pt-BR" sz="1400" dirty="0" smtClean="0">
                <a:latin typeface="Century Gothic" pitchFamily="34" charset="0"/>
              </a:rPr>
              <a:t> Dias de </a:t>
            </a:r>
            <a:r>
              <a:rPr lang="pt-BR" sz="1400" dirty="0" err="1" smtClean="0">
                <a:latin typeface="Century Gothic" pitchFamily="34" charset="0"/>
              </a:rPr>
              <a:t>Valois</a:t>
            </a:r>
            <a:r>
              <a:rPr lang="pt-BR" sz="1400" dirty="0" smtClean="0">
                <a:latin typeface="Century Gothic" pitchFamily="34" charset="0"/>
              </a:rPr>
              <a:t> Santos</a:t>
            </a:r>
            <a:br>
              <a:rPr lang="pt-BR" sz="1400" dirty="0" smtClean="0">
                <a:latin typeface="Century Gothic" pitchFamily="34" charset="0"/>
              </a:rPr>
            </a:br>
            <a:r>
              <a:rPr lang="pt-BR" sz="1400" dirty="0" err="1" smtClean="0">
                <a:latin typeface="Century Gothic" pitchFamily="34" charset="0"/>
              </a:rPr>
              <a:t>D.O.U.</a:t>
            </a:r>
            <a:r>
              <a:rPr lang="pt-BR" sz="1400" dirty="0" smtClean="0">
                <a:latin typeface="Century Gothic" pitchFamily="34" charset="0"/>
              </a:rPr>
              <a:t>, 27/04/2017</a:t>
            </a:r>
            <a:endParaRPr lang="pt-BR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65780" y="362200"/>
            <a:ext cx="7779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Century Gothic" panose="020B0502020202020204" pitchFamily="34" charset="0"/>
              </a:rPr>
              <a:t>AVALIAÇÃO DO DESENVOLVIMENTO</a:t>
            </a: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0596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912" y="1914241"/>
            <a:ext cx="6340759" cy="4414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13899" y="2280810"/>
            <a:ext cx="8911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dirty="0">
              <a:latin typeface="Century Gothic" pitchFamily="34" charset="0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5086374" y="879878"/>
            <a:ext cx="424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400" b="1" dirty="0">
                <a:latin typeface="Century Gothic" pitchFamily="34" charset="0"/>
              </a:rPr>
              <a:t>VIGILÂNCIA X TRIAGEM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18616" y="1501250"/>
            <a:ext cx="11491414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b="1" dirty="0">
                <a:latin typeface="Century Gothic" pitchFamily="34" charset="0"/>
              </a:rPr>
              <a:t>VIGILÂNCIA</a:t>
            </a:r>
          </a:p>
          <a:p>
            <a:pPr>
              <a:lnSpc>
                <a:spcPct val="150000"/>
              </a:lnSpc>
              <a:defRPr/>
            </a:pPr>
            <a:endParaRPr lang="pt-BR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latin typeface="Century Gothic" pitchFamily="34" charset="0"/>
              </a:rPr>
              <a:t>processo contínuo e permanente, que deve fazer parte de todas as consultas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t-BR" sz="2200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latin typeface="Century Gothic" pitchFamily="34" charset="0"/>
              </a:rPr>
              <a:t>permite eleger crianças que devem ser submetidas a uma triagem específica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t-BR" sz="2200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latin typeface="Century Gothic" pitchFamily="34" charset="0"/>
              </a:rPr>
              <a:t>3 tipos: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sz="2200" dirty="0">
                <a:latin typeface="Century Gothic" pitchFamily="34" charset="0"/>
              </a:rPr>
              <a:t>Padrão: para todas as crianças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sz="2200" dirty="0">
                <a:latin typeface="Century Gothic" pitchFamily="34" charset="0"/>
              </a:rPr>
              <a:t>Risco: para crianças com fator de risco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sz="2200" dirty="0">
                <a:latin typeface="Century Gothic" pitchFamily="34" charset="0"/>
              </a:rPr>
              <a:t>Diagnóstica: para crianças que já tem um atraso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74794" y="184779"/>
            <a:ext cx="941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FUNDAMENTOS PARA A AVALIAÇÃO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13899" y="2280810"/>
            <a:ext cx="8911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dirty="0">
              <a:latin typeface="Century Gothic" pitchFamily="34" charset="0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5086374" y="879878"/>
            <a:ext cx="424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400" b="1" dirty="0">
                <a:latin typeface="Century Gothic" pitchFamily="34" charset="0"/>
              </a:rPr>
              <a:t>VIGILÂNCIA X TRIAGEM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74794" y="184779"/>
            <a:ext cx="941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FUNDAMENTOS PARA A AVALIAÇÃO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2584" y="1685902"/>
            <a:ext cx="1156015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3200" b="1" dirty="0">
                <a:latin typeface="Century Gothic" pitchFamily="34" charset="0"/>
              </a:rPr>
              <a:t>Triagem / </a:t>
            </a:r>
            <a:r>
              <a:rPr lang="pt-BR" sz="3200" b="1" dirty="0" err="1">
                <a:latin typeface="Century Gothic" pitchFamily="34" charset="0"/>
              </a:rPr>
              <a:t>Screening</a:t>
            </a:r>
            <a:endParaRPr lang="pt-BR" sz="3200" b="1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t-BR" sz="1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Century Gothic" pitchFamily="34" charset="0"/>
              </a:rPr>
              <a:t>Avaliação </a:t>
            </a:r>
            <a:r>
              <a:rPr lang="pt-BR" sz="2400" dirty="0">
                <a:latin typeface="Century Gothic" pitchFamily="34" charset="0"/>
              </a:rPr>
              <a:t>para identificar crianças que devem ser submetidas a um processo diagnóstico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latin typeface="Century Gothic" pitchFamily="34" charset="0"/>
              </a:rPr>
              <a:t>F</a:t>
            </a:r>
            <a:r>
              <a:rPr lang="pt-BR" sz="2400" dirty="0" smtClean="0">
                <a:latin typeface="Century Gothic" pitchFamily="34" charset="0"/>
              </a:rPr>
              <a:t>eita </a:t>
            </a:r>
            <a:r>
              <a:rPr lang="pt-BR" sz="2400" dirty="0">
                <a:latin typeface="Century Gothic" pitchFamily="34" charset="0"/>
              </a:rPr>
              <a:t>por meio de instrumentos validados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324486" y="4726864"/>
            <a:ext cx="6119812" cy="1601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pt-BR" sz="2000" b="1" dirty="0">
                <a:latin typeface="Century Gothic" pitchFamily="34" charset="0"/>
              </a:rPr>
              <a:t>Julgamento clínico = 30% de sensibilidade </a:t>
            </a:r>
          </a:p>
          <a:p>
            <a:pPr algn="ctr">
              <a:lnSpc>
                <a:spcPct val="200000"/>
              </a:lnSpc>
              <a:defRPr/>
            </a:pPr>
            <a:r>
              <a:rPr lang="pt-BR" sz="2000" b="1" dirty="0">
                <a:latin typeface="Century Gothic" pitchFamily="34" charset="0"/>
              </a:rPr>
              <a:t>Instrumentos = 80% de sensibilidade</a:t>
            </a:r>
          </a:p>
          <a:p>
            <a:pPr>
              <a:defRPr/>
            </a:pPr>
            <a:endParaRPr lang="pt-B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13899" y="2280810"/>
            <a:ext cx="8911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dirty="0">
              <a:latin typeface="Century Gothic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8417" y="178487"/>
            <a:ext cx="6441743" cy="158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0174" y="1916114"/>
            <a:ext cx="189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3668" y="2139998"/>
            <a:ext cx="6788505" cy="444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Resultado de imagem para pais e filhos"/>
          <p:cNvPicPr>
            <a:picLocks noChangeAspect="1" noChangeArrowheads="1"/>
          </p:cNvPicPr>
          <p:nvPr/>
        </p:nvPicPr>
        <p:blipFill>
          <a:blip r:embed="rId3" cstate="print">
            <a:lum bright="70000" contrast="10000"/>
          </a:blip>
          <a:srcRect/>
          <a:stretch>
            <a:fillRect/>
          </a:stretch>
        </p:blipFill>
        <p:spPr bwMode="auto">
          <a:xfrm>
            <a:off x="2177143" y="1517940"/>
            <a:ext cx="7532914" cy="5019344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144" y="225723"/>
            <a:ext cx="1001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Comportamento: Velhos e novos problemas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8629" y="1074056"/>
            <a:ext cx="11350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itchFamily="34" charset="0"/>
              </a:rPr>
              <a:t>Estilos de </a:t>
            </a:r>
            <a:r>
              <a:rPr lang="pt-BR" sz="3200" b="1" dirty="0" err="1" smtClean="0">
                <a:latin typeface="Century Gothic" pitchFamily="34" charset="0"/>
              </a:rPr>
              <a:t>Parentalidade</a:t>
            </a:r>
            <a:endParaRPr lang="pt-BR" sz="3200" b="1" dirty="0" smtClean="0">
              <a:latin typeface="Century Gothic" pitchFamily="34" charset="0"/>
            </a:endParaRPr>
          </a:p>
          <a:p>
            <a:endParaRPr lang="pt-BR" sz="2800" dirty="0" smtClean="0">
              <a:latin typeface="Century Gothic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BR" sz="2800" dirty="0" smtClean="0">
                <a:latin typeface="Century Gothic" pitchFamily="34" charset="0"/>
              </a:rPr>
              <a:t>Diferenças  culturais no estilo de </a:t>
            </a:r>
            <a:r>
              <a:rPr lang="pt-BR" sz="2800" dirty="0" err="1" smtClean="0">
                <a:latin typeface="Century Gothic" pitchFamily="34" charset="0"/>
              </a:rPr>
              <a:t>parentalidade</a:t>
            </a:r>
            <a:endParaRPr lang="pt-BR" sz="2800" dirty="0">
              <a:latin typeface="Century Gothic" pitchFamily="34" charset="0"/>
            </a:endParaRP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93484" y="3272970"/>
            <a:ext cx="112340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b="1" dirty="0" smtClean="0">
                <a:latin typeface="Century Gothic" pitchFamily="34" charset="0"/>
              </a:rPr>
              <a:t>Autoritário</a:t>
            </a:r>
            <a:r>
              <a:rPr lang="pt-BR" sz="2600" dirty="0" smtClean="0">
                <a:latin typeface="Century Gothic" pitchFamily="34" charset="0"/>
              </a:rPr>
              <a:t>: filhos descontentes, retraídos e desconfiados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b="1" dirty="0" smtClean="0">
                <a:latin typeface="Century Gothic" pitchFamily="34" charset="0"/>
              </a:rPr>
              <a:t>Permissiva</a:t>
            </a:r>
            <a:r>
              <a:rPr lang="pt-BR" sz="2600" dirty="0" smtClean="0">
                <a:latin typeface="Century Gothic" pitchFamily="34" charset="0"/>
              </a:rPr>
              <a:t>: filhos carinhosos, não controladores e não exigentes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b="1" dirty="0" smtClean="0">
                <a:latin typeface="Century Gothic" pitchFamily="34" charset="0"/>
              </a:rPr>
              <a:t>Democrática</a:t>
            </a:r>
            <a:r>
              <a:rPr lang="pt-BR" sz="2600" dirty="0" smtClean="0">
                <a:latin typeface="Century Gothic" pitchFamily="34" charset="0"/>
              </a:rPr>
              <a:t>: filhos autoconfiantes, exploradores e satisfeitos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b="1" dirty="0" smtClean="0">
                <a:latin typeface="Century Gothic" pitchFamily="34" charset="0"/>
              </a:rPr>
              <a:t>Omissa</a:t>
            </a:r>
            <a:r>
              <a:rPr lang="pt-BR" sz="2600" dirty="0" smtClean="0">
                <a:latin typeface="Century Gothic" pitchFamily="34" charset="0"/>
              </a:rPr>
              <a:t>: distúrbios do comportamento</a:t>
            </a:r>
            <a:endParaRPr lang="pt-BR" sz="2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924334" y="184779"/>
            <a:ext cx="10267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INSTRUMENTO PARA</a:t>
            </a:r>
          </a:p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VIGILÂNCIA DO DESENVOLVIMENTO</a:t>
            </a: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618698" y="1533240"/>
            <a:ext cx="112866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Century Gothic" pitchFamily="34" charset="0"/>
              </a:rPr>
              <a:t>FICHA DE ACOMPANHAMENTO DO </a:t>
            </a:r>
            <a:r>
              <a:rPr lang="pt-BR" altLang="pt-BR" sz="2000" b="1" dirty="0" smtClean="0">
                <a:latin typeface="Century Gothic" pitchFamily="34" charset="0"/>
              </a:rPr>
              <a:t>DESENVOLVIMENTO - MINISTÉRIO DA SAÚDE - 2002</a:t>
            </a:r>
          </a:p>
          <a:p>
            <a:endParaRPr lang="pt-BR" altLang="pt-BR" sz="2000" b="1" dirty="0"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512" y="2847667"/>
            <a:ext cx="7472673" cy="172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ttp://3.bp.blogspot.com/--FgS_MCVDHE/TWRlwEJrqwI/AAAAAAAAAJI/l1MSaYZwVqI/s1600/caderneta_saude_menino_passaporte_cidadania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4722" y="2838735"/>
            <a:ext cx="2472547" cy="35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928883" y="109184"/>
            <a:ext cx="97263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b="1" dirty="0">
                <a:latin typeface="Century Gothic" pitchFamily="34" charset="0"/>
              </a:rPr>
              <a:t>FICHA DE ACOMPANHAMENTO DO </a:t>
            </a:r>
            <a:r>
              <a:rPr lang="pt-BR" altLang="pt-BR" b="1" dirty="0" smtClean="0">
                <a:latin typeface="Century Gothic" pitchFamily="34" charset="0"/>
              </a:rPr>
              <a:t>DESENVOLVIMENTO - MINISTÉRIO DA SAÚDE - 2002</a:t>
            </a:r>
          </a:p>
          <a:p>
            <a:endParaRPr lang="pt-BR" altLang="pt-BR" b="1" dirty="0">
              <a:latin typeface="Century Gothic" pitchFamily="34" charset="0"/>
            </a:endParaRPr>
          </a:p>
        </p:txBody>
      </p:sp>
      <p:grpSp>
        <p:nvGrpSpPr>
          <p:cNvPr id="12" name="Grupo 3"/>
          <p:cNvGrpSpPr>
            <a:grpSpLocks/>
          </p:cNvGrpSpPr>
          <p:nvPr/>
        </p:nvGrpSpPr>
        <p:grpSpPr bwMode="auto">
          <a:xfrm>
            <a:off x="2721661" y="716981"/>
            <a:ext cx="7416800" cy="5772150"/>
            <a:chOff x="1042988" y="242888"/>
            <a:chExt cx="7417444" cy="64373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2988" y="242888"/>
              <a:ext cx="7416800" cy="607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6337300"/>
              <a:ext cx="7416824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928883" y="109184"/>
            <a:ext cx="97263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b="1" dirty="0">
                <a:latin typeface="Century Gothic" pitchFamily="34" charset="0"/>
              </a:rPr>
              <a:t>FICHA DE ACOMPANHAMENTO DO </a:t>
            </a:r>
            <a:r>
              <a:rPr lang="pt-BR" altLang="pt-BR" b="1" dirty="0" smtClean="0">
                <a:latin typeface="Century Gothic" pitchFamily="34" charset="0"/>
              </a:rPr>
              <a:t>DESENVOLVIMENTO - MINISTÉRIO DA SAÚDE - 2002</a:t>
            </a:r>
          </a:p>
          <a:p>
            <a:endParaRPr lang="pt-BR" altLang="pt-BR" b="1" dirty="0">
              <a:latin typeface="Century Gothic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722" y="686346"/>
            <a:ext cx="8889273" cy="561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338055" y="812516"/>
          <a:ext cx="9235247" cy="538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415"/>
                <a:gridCol w="3265797"/>
                <a:gridCol w="2891035"/>
              </a:tblGrid>
              <a:tr h="641109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Century Gothic" pitchFamily="34" charset="0"/>
                        </a:rPr>
                        <a:t>CLASSIFICAÇÃO DO DESENVOLVIMENTO</a:t>
                      </a:r>
                      <a:endParaRPr lang="pt-BR" sz="2000" dirty="0">
                        <a:latin typeface="Century Gothic" pitchFamily="34" charset="0"/>
                      </a:endParaRPr>
                    </a:p>
                  </a:txBody>
                  <a:tcPr marL="91434" marR="91434" marT="45719" marB="4571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Century Gothic" pitchFamily="34" charset="0"/>
                        </a:rPr>
                        <a:t>CONDUTA</a:t>
                      </a:r>
                      <a:endParaRPr lang="pt-BR" sz="2000" dirty="0">
                        <a:latin typeface="Century Gothic" pitchFamily="34" charset="0"/>
                      </a:endParaRPr>
                    </a:p>
                  </a:txBody>
                  <a:tcPr marL="91434" marR="91434" marT="45719" marB="45719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055066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latin typeface="Century Gothic" pitchFamily="34" charset="0"/>
                        </a:rPr>
                        <a:t>Todos</a:t>
                      </a:r>
                      <a:r>
                        <a:rPr lang="pt-BR" sz="2000" baseline="0" dirty="0" smtClean="0">
                          <a:latin typeface="Century Gothic" pitchFamily="34" charset="0"/>
                        </a:rPr>
                        <a:t> os marcos estão presentes</a:t>
                      </a:r>
                      <a:endParaRPr lang="pt-BR" sz="2000" dirty="0">
                        <a:latin typeface="Century Gothic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latin typeface="Century Gothic" pitchFamily="34" charset="0"/>
                        </a:rPr>
                        <a:t>Desenvolvimento</a:t>
                      </a:r>
                      <a:r>
                        <a:rPr lang="pt-BR" sz="2000" baseline="0" dirty="0" smtClean="0">
                          <a:latin typeface="Century Gothic" pitchFamily="34" charset="0"/>
                        </a:rPr>
                        <a:t> normal</a:t>
                      </a:r>
                      <a:endParaRPr lang="pt-BR" sz="2000" dirty="0">
                        <a:latin typeface="Century Gothic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2000" dirty="0">
                        <a:latin typeface="Century Gothic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106573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latin typeface="Century Gothic" pitchFamily="34" charset="0"/>
                        </a:rPr>
                        <a:t>Ausência de um ou mais marcos</a:t>
                      </a:r>
                      <a:endParaRPr lang="pt-BR" sz="2000" dirty="0">
                        <a:latin typeface="Century Gothic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latin typeface="Century Gothic" pitchFamily="34" charset="0"/>
                        </a:rPr>
                        <a:t>Possível atraso de desenvolvimento</a:t>
                      </a:r>
                      <a:endParaRPr lang="pt-BR" sz="2000" dirty="0">
                        <a:latin typeface="Century Gothic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2000" dirty="0">
                        <a:latin typeface="Century Gothic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580820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latin typeface="Century Gothic" pitchFamily="34" charset="0"/>
                        </a:rPr>
                        <a:t>Ausência de um ou mais marcos da faixa etária anterior</a:t>
                      </a:r>
                      <a:endParaRPr lang="pt-BR" sz="2000" dirty="0">
                        <a:latin typeface="Century Gothic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latin typeface="Century Gothic" pitchFamily="34" charset="0"/>
                        </a:rPr>
                        <a:t>Atraso de desenvolvimento</a:t>
                      </a:r>
                      <a:endParaRPr lang="pt-BR" sz="2000" dirty="0">
                        <a:latin typeface="Century Gothic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2000" dirty="0">
                        <a:latin typeface="Century Gothic" pitchFamily="34" charset="0"/>
                      </a:endParaRPr>
                    </a:p>
                  </a:txBody>
                  <a:tcPr marL="91434" marR="91434" marT="45719" marB="45719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8839271" y="2144926"/>
            <a:ext cx="2665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>
                <a:latin typeface="Century Gothic" pitchFamily="34" charset="0"/>
              </a:rPr>
              <a:t>Elogiar a mãe</a:t>
            </a:r>
          </a:p>
          <a:p>
            <a:r>
              <a:rPr lang="pt-BR" altLang="pt-BR">
                <a:latin typeface="Century Gothic" pitchFamily="34" charset="0"/>
              </a:rPr>
              <a:t>Orientar para manter estimulando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8839271" y="3800689"/>
            <a:ext cx="2665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>
                <a:latin typeface="Century Gothic" pitchFamily="34" charset="0"/>
              </a:rPr>
              <a:t>Orientar estímulos</a:t>
            </a:r>
          </a:p>
          <a:p>
            <a:r>
              <a:rPr lang="pt-BR" altLang="pt-BR">
                <a:latin typeface="Century Gothic" pitchFamily="34" charset="0"/>
              </a:rPr>
              <a:t>Retorno em 30 dias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8874196" y="5024651"/>
            <a:ext cx="25823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pt-BR">
                <a:latin typeface="Century Gothic" pitchFamily="34" charset="0"/>
              </a:rPr>
              <a:t>Teste de Triagem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2351964" y="177421"/>
            <a:ext cx="85116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b="1" dirty="0" smtClean="0">
                <a:latin typeface="Century Gothic" pitchFamily="34" charset="0"/>
              </a:rPr>
              <a:t>INSTRUMENTO PARA VIGILÂNCIA DO DESENVOLVIMENTO PSÍQUICO - IRDI</a:t>
            </a:r>
          </a:p>
          <a:p>
            <a:endParaRPr lang="pt-BR" altLang="pt-BR" b="1" dirty="0">
              <a:latin typeface="Century Gothic" pitchFamily="34" charset="0"/>
            </a:endParaRPr>
          </a:p>
        </p:txBody>
      </p:sp>
      <p:pic>
        <p:nvPicPr>
          <p:cNvPr id="6" name="Picture 6" descr="http://padin.iguatu.ce.gov.br/uploads/pdi/Image/desenvolvimento_da_crianca%20vers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7164" y="610744"/>
            <a:ext cx="8993875" cy="581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2351964" y="177421"/>
            <a:ext cx="85116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 smtClean="0">
                <a:latin typeface="Century Gothic" pitchFamily="34" charset="0"/>
              </a:rPr>
              <a:t>TRIAGEM DO DESENVOLVIMENTO</a:t>
            </a:r>
          </a:p>
          <a:p>
            <a:pPr algn="ctr"/>
            <a:endParaRPr lang="pt-BR" altLang="pt-BR" sz="2400" b="1" dirty="0">
              <a:latin typeface="Century Gothic" pitchFamily="34" charset="0"/>
            </a:endParaRPr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1454150" y="1883391"/>
            <a:ext cx="53287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pt-BR" altLang="pt-BR" dirty="0">
                <a:latin typeface="Century Gothic" pitchFamily="34" charset="0"/>
              </a:rPr>
              <a:t> </a:t>
            </a:r>
            <a:r>
              <a:rPr lang="pt-BR" altLang="pt-BR" sz="2000" dirty="0">
                <a:latin typeface="Century Gothic" pitchFamily="34" charset="0"/>
              </a:rPr>
              <a:t>Teste de </a:t>
            </a:r>
            <a:r>
              <a:rPr lang="pt-BR" altLang="pt-BR" sz="2000" dirty="0" err="1">
                <a:latin typeface="Century Gothic" pitchFamily="34" charset="0"/>
              </a:rPr>
              <a:t>Denver</a:t>
            </a:r>
            <a:r>
              <a:rPr lang="pt-BR" altLang="pt-BR" sz="2000" dirty="0">
                <a:latin typeface="Century Gothic" pitchFamily="34" charset="0"/>
              </a:rPr>
              <a:t> / </a:t>
            </a:r>
            <a:r>
              <a:rPr lang="pt-BR" altLang="pt-BR" sz="2000" dirty="0" err="1">
                <a:latin typeface="Century Gothic" pitchFamily="34" charset="0"/>
              </a:rPr>
              <a:t>Denver</a:t>
            </a:r>
            <a:r>
              <a:rPr lang="pt-BR" altLang="pt-BR" sz="2000" dirty="0">
                <a:latin typeface="Century Gothic" pitchFamily="34" charset="0"/>
              </a:rPr>
              <a:t> II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pt-BR" altLang="pt-BR" sz="2000" dirty="0">
                <a:latin typeface="Century Gothic" pitchFamily="34" charset="0"/>
              </a:rPr>
              <a:t> Escala Motora Infantil de Alberta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pt-BR" altLang="pt-BR" sz="2000" dirty="0">
                <a:latin typeface="Century Gothic" pitchFamily="34" charset="0"/>
              </a:rPr>
              <a:t> Escala de </a:t>
            </a:r>
            <a:r>
              <a:rPr lang="pt-BR" altLang="pt-BR" sz="2000" dirty="0" err="1">
                <a:latin typeface="Century Gothic" pitchFamily="34" charset="0"/>
              </a:rPr>
              <a:t>Gessell</a:t>
            </a:r>
            <a:endParaRPr lang="pt-BR" altLang="pt-BR" sz="2000" dirty="0">
              <a:latin typeface="Century Gothic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pt-BR" altLang="pt-BR" sz="2000" dirty="0">
                <a:latin typeface="Century Gothic" pitchFamily="34" charset="0"/>
              </a:rPr>
              <a:t> Escala de Mary Sheridan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pt-BR" altLang="pt-BR" sz="2000" dirty="0">
                <a:latin typeface="Century Gothic" pitchFamily="34" charset="0"/>
              </a:rPr>
              <a:t> Escala de </a:t>
            </a:r>
            <a:r>
              <a:rPr lang="pt-BR" altLang="pt-BR" sz="2000" dirty="0" err="1">
                <a:latin typeface="Century Gothic" pitchFamily="34" charset="0"/>
              </a:rPr>
              <a:t>Balley</a:t>
            </a:r>
            <a:r>
              <a:rPr lang="pt-BR" altLang="pt-BR" sz="2000" dirty="0">
                <a:latin typeface="Century Gothic" pitchFamily="34" charset="0"/>
              </a:rPr>
              <a:t> III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pt-BR" altLang="pt-BR" sz="2000" dirty="0">
                <a:latin typeface="Century Gothic" pitchFamily="34" charset="0"/>
              </a:rPr>
              <a:t> outras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499" y="963302"/>
            <a:ext cx="3774176" cy="54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 rot="19140000" flipH="1">
            <a:off x="2411942" y="917203"/>
            <a:ext cx="168091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COMO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2351964" y="177421"/>
            <a:ext cx="8511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 smtClean="0">
                <a:latin typeface="Century Gothic" pitchFamily="34" charset="0"/>
              </a:rPr>
              <a:t>ESCALAS DE AVALIAÇÃO DO DESENVOLVIMENTO</a:t>
            </a:r>
          </a:p>
        </p:txBody>
      </p:sp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736980" y="1503482"/>
            <a:ext cx="57866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>
                <a:latin typeface="Century Gothic" pitchFamily="34" charset="0"/>
              </a:rPr>
              <a:t> muitas não validadas no Brasil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>
                <a:latin typeface="Century Gothic" pitchFamily="34" charset="0"/>
              </a:rPr>
              <a:t> não adaptadas culturalmente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>
                <a:latin typeface="Century Gothic" pitchFamily="34" charset="0"/>
              </a:rPr>
              <a:t> nem sempre são factíveis: tempo, dependem de profissionais específicos, materiais (kits) específicos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>
                <a:latin typeface="Century Gothic" pitchFamily="34" charset="0"/>
              </a:rPr>
              <a:t> influenciadas pelas condições do exame </a:t>
            </a:r>
          </a:p>
        </p:txBody>
      </p:sp>
      <p:pic>
        <p:nvPicPr>
          <p:cNvPr id="13" name="Picture 6" descr="http://tdeduc.zip.net/images/charge_avaliacaoigual_LE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8795" y="1810678"/>
            <a:ext cx="5055010" cy="35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" y="5391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27631" y="1282889"/>
            <a:ext cx="1176436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entury Gothic" pitchFamily="34" charset="0"/>
              </a:rPr>
              <a:t>Victor, 2 anos. Mãe: Solange</a:t>
            </a:r>
          </a:p>
          <a:p>
            <a:endParaRPr lang="pt-BR" b="1" dirty="0" smtClean="0">
              <a:latin typeface="Century Gothic" pitchFamily="34" charset="0"/>
            </a:endParaRPr>
          </a:p>
          <a:p>
            <a:r>
              <a:rPr lang="pt-BR" b="1" dirty="0" smtClean="0">
                <a:latin typeface="Century Gothic" pitchFamily="34" charset="0"/>
              </a:rPr>
              <a:t>QD: O Victor é muito “nervoso”</a:t>
            </a:r>
          </a:p>
          <a:p>
            <a:endParaRPr lang="pt-BR" b="1" dirty="0" smtClean="0">
              <a:latin typeface="Century Gothic" pitchFamily="34" charset="0"/>
            </a:endParaRPr>
          </a:p>
          <a:p>
            <a:r>
              <a:rPr lang="pt-BR" b="1" dirty="0" smtClean="0">
                <a:latin typeface="Century Gothic" pitchFamily="34" charset="0"/>
              </a:rPr>
              <a:t>HPMA: Solange refere que Victor é uma criança muito nervosa. Desde bebê, apresenta crises de choro sem motivo aparente, difícil de ser acalmado. Solange diz que já tentou de tudo: dar colo, colocar músicas calmas, dar brinquedos, mas nada adianta. Ela conta que ele não fala e não explica o que sente e que fica muito preocupada com isso.</a:t>
            </a:r>
          </a:p>
          <a:p>
            <a:endParaRPr lang="pt-BR" b="1" dirty="0" smtClean="0">
              <a:latin typeface="Century Gothic" pitchFamily="34" charset="0"/>
            </a:endParaRPr>
          </a:p>
          <a:p>
            <a:r>
              <a:rPr lang="pt-BR" b="1" dirty="0" smtClean="0">
                <a:latin typeface="Century Gothic" pitchFamily="34" charset="0"/>
              </a:rPr>
              <a:t>ISDA: nega queixas</a:t>
            </a:r>
          </a:p>
          <a:p>
            <a:endParaRPr lang="pt-BR" b="1" dirty="0" smtClean="0">
              <a:latin typeface="Century Gothic" pitchFamily="34" charset="0"/>
            </a:endParaRPr>
          </a:p>
          <a:p>
            <a:r>
              <a:rPr lang="pt-BR" b="1" dirty="0" smtClean="0">
                <a:latin typeface="Century Gothic" pitchFamily="34" charset="0"/>
              </a:rPr>
              <a:t>AP:</a:t>
            </a:r>
          </a:p>
          <a:p>
            <a:r>
              <a:rPr lang="pt-BR" b="1" dirty="0" smtClean="0">
                <a:latin typeface="Century Gothic" pitchFamily="34" charset="0"/>
              </a:rPr>
              <a:t>Neonatais: foi uma gestação planejada, sem </a:t>
            </a:r>
            <a:r>
              <a:rPr lang="pt-BR" b="1" dirty="0" err="1" smtClean="0">
                <a:latin typeface="Century Gothic" pitchFamily="34" charset="0"/>
              </a:rPr>
              <a:t>intercorrências</a:t>
            </a:r>
            <a:r>
              <a:rPr lang="pt-BR" b="1" dirty="0" smtClean="0">
                <a:latin typeface="Century Gothic" pitchFamily="34" charset="0"/>
              </a:rPr>
              <a:t>. Fez 8 consultas de pré-natal, com todos os exames normais.</a:t>
            </a:r>
          </a:p>
          <a:p>
            <a:endParaRPr lang="pt-BR" b="1" dirty="0" smtClean="0">
              <a:latin typeface="Century Gothic" pitchFamily="34" charset="0"/>
            </a:endParaRPr>
          </a:p>
          <a:p>
            <a:r>
              <a:rPr lang="pt-BR" b="1" dirty="0" smtClean="0">
                <a:latin typeface="Century Gothic" pitchFamily="34" charset="0"/>
              </a:rPr>
              <a:t>Parto normal, com IG = 38 sem. Nasceu com peso de 3.200 g, PC = 35 cm</a:t>
            </a:r>
          </a:p>
          <a:p>
            <a:r>
              <a:rPr lang="pt-BR" b="1" dirty="0" smtClean="0">
                <a:latin typeface="Century Gothic" pitchFamily="34" charset="0"/>
              </a:rPr>
              <a:t>Chorou logo ao nascimento, APGAR 8 e 10. Teve icterícia leve, sem necessidade de fototerapia. Alta com a mãe no 3º dia de vida. Triagem neonatal: normal, Triagem auditiva neonatal normal, Reflexo vermelho normal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" y="5391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04717" y="1282889"/>
            <a:ext cx="1179166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Century Gothic" pitchFamily="34" charset="0"/>
              </a:rPr>
              <a:t>Doenças anteriores: crises de </a:t>
            </a:r>
            <a:r>
              <a:rPr lang="pt-BR" sz="1600" b="1" dirty="0" err="1" smtClean="0">
                <a:latin typeface="Century Gothic" pitchFamily="34" charset="0"/>
              </a:rPr>
              <a:t>sibilância</a:t>
            </a:r>
            <a:r>
              <a:rPr lang="pt-BR" sz="1600" b="1" dirty="0" smtClean="0">
                <a:latin typeface="Century Gothic" pitchFamily="34" charset="0"/>
              </a:rPr>
              <a:t> recorrentes, sem necessidade de internação, desde os 3 meses de vida.</a:t>
            </a:r>
          </a:p>
          <a:p>
            <a:endParaRPr lang="pt-BR" sz="1600" b="1" dirty="0" smtClean="0">
              <a:latin typeface="Century Gothic" pitchFamily="34" charset="0"/>
            </a:endParaRPr>
          </a:p>
          <a:p>
            <a:r>
              <a:rPr lang="pt-BR" sz="1600" b="1" dirty="0" smtClean="0">
                <a:latin typeface="Century Gothic" pitchFamily="34" charset="0"/>
              </a:rPr>
              <a:t>Imunizações: em dia</a:t>
            </a:r>
          </a:p>
          <a:p>
            <a:endParaRPr lang="pt-BR" sz="1600" b="1" dirty="0" smtClean="0">
              <a:latin typeface="Century Gothic" pitchFamily="34" charset="0"/>
            </a:endParaRPr>
          </a:p>
          <a:p>
            <a:r>
              <a:rPr lang="pt-BR" sz="1600" b="1" dirty="0" smtClean="0">
                <a:latin typeface="Century Gothic" pitchFamily="34" charset="0"/>
              </a:rPr>
              <a:t>DNPM: Solange só se preocupa com a fala. O resto acha que é normal: ele sentou com 6 meses, começou a andar com 13 meses e atualmente corre e sobe degraus. Ela ainda não tentou o desfralde. </a:t>
            </a:r>
          </a:p>
          <a:p>
            <a:endParaRPr lang="pt-BR" sz="1600" b="1" dirty="0" smtClean="0">
              <a:latin typeface="Century Gothic" pitchFamily="34" charset="0"/>
            </a:endParaRPr>
          </a:p>
          <a:p>
            <a:r>
              <a:rPr lang="pt-BR" sz="1600" b="1" dirty="0" smtClean="0">
                <a:latin typeface="Century Gothic" pitchFamily="34" charset="0"/>
              </a:rPr>
              <a:t>Alimentação: não aceitou muito o leite materno e recebeu fórmula desde os 20 dias de vida. Introduziu sopa com 6 meses, mas ele sempre foi “muito chato” para comer. Só gosta de macarrão, ovo e 2 frutas: banana e </a:t>
            </a:r>
            <a:r>
              <a:rPr lang="pt-BR" sz="1600" b="1" dirty="0" err="1" smtClean="0">
                <a:latin typeface="Century Gothic" pitchFamily="34" charset="0"/>
              </a:rPr>
              <a:t>pêra</a:t>
            </a:r>
            <a:r>
              <a:rPr lang="pt-BR" sz="1600" b="1" dirty="0" smtClean="0">
                <a:latin typeface="Century Gothic" pitchFamily="34" charset="0"/>
              </a:rPr>
              <a:t>.</a:t>
            </a:r>
          </a:p>
          <a:p>
            <a:endParaRPr lang="pt-BR" sz="1600" b="1" dirty="0" smtClean="0">
              <a:latin typeface="Century Gothic" pitchFamily="34" charset="0"/>
            </a:endParaRPr>
          </a:p>
          <a:p>
            <a:r>
              <a:rPr lang="pt-BR" sz="1600" b="1" dirty="0" smtClean="0">
                <a:latin typeface="Century Gothic" pitchFamily="34" charset="0"/>
              </a:rPr>
              <a:t>Rotina de vida: fica em casa só com a mãe. O pai trabalha e chega em casa à noite. Victor acorda às 9 horas e tem outra soneca no meio da tarde. À noite demora muito para pegar nos sono, chora muito</a:t>
            </a:r>
          </a:p>
          <a:p>
            <a:endParaRPr lang="pt-BR" sz="1600" b="1" dirty="0" smtClean="0">
              <a:latin typeface="Century Gothic" pitchFamily="34" charset="0"/>
            </a:endParaRPr>
          </a:p>
          <a:p>
            <a:r>
              <a:rPr lang="pt-BR" sz="1600" b="1" dirty="0" smtClean="0">
                <a:latin typeface="Century Gothic" pitchFamily="34" charset="0"/>
              </a:rPr>
              <a:t>A mãe tem 24 anos e completou o ensino médio, é do lar.</a:t>
            </a:r>
          </a:p>
          <a:p>
            <a:r>
              <a:rPr lang="pt-BR" sz="1600" b="1" dirty="0" smtClean="0">
                <a:latin typeface="Century Gothic" pitchFamily="34" charset="0"/>
              </a:rPr>
              <a:t>O pai – Carlos – tem 26 anos e trabalha como analista de sistemas</a:t>
            </a:r>
          </a:p>
          <a:p>
            <a:r>
              <a:rPr lang="pt-BR" sz="1600" b="1" dirty="0" smtClean="0">
                <a:latin typeface="Century Gothic" pitchFamily="34" charset="0"/>
              </a:rPr>
              <a:t>Renda de 4 mil reais.</a:t>
            </a:r>
          </a:p>
          <a:p>
            <a:endParaRPr lang="pt-BR" sz="1600" b="1" dirty="0" smtClean="0">
              <a:latin typeface="Century Gothic" pitchFamily="34" charset="0"/>
            </a:endParaRPr>
          </a:p>
          <a:p>
            <a:r>
              <a:rPr lang="pt-BR" sz="1600" b="1" dirty="0" smtClean="0">
                <a:latin typeface="Century Gothic" pitchFamily="34" charset="0"/>
              </a:rPr>
              <a:t>Moram em apartamento alugado, com 2 quartos, sala, cozinha e banheiro. O Victor dorme no quarto dos pais. Nega tabagismo.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" y="5391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91069" y="2033516"/>
            <a:ext cx="117916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Century Gothic" pitchFamily="34" charset="0"/>
              </a:rPr>
              <a:t>Exame Físico:</a:t>
            </a:r>
          </a:p>
          <a:p>
            <a:endParaRPr lang="pt-BR" sz="2000" b="1" dirty="0" smtClean="0">
              <a:latin typeface="Century Gothic" pitchFamily="34" charset="0"/>
            </a:endParaRPr>
          </a:p>
          <a:p>
            <a:r>
              <a:rPr lang="pt-BR" sz="2000" b="1" dirty="0" smtClean="0">
                <a:latin typeface="Century Gothic" pitchFamily="34" charset="0"/>
              </a:rPr>
              <a:t>Sem nenhuma alteração.</a:t>
            </a:r>
          </a:p>
          <a:p>
            <a:endParaRPr lang="pt-BR" sz="2000" b="1" dirty="0" smtClean="0">
              <a:latin typeface="Century Gothic" pitchFamily="34" charset="0"/>
            </a:endParaRPr>
          </a:p>
          <a:p>
            <a:r>
              <a:rPr lang="pt-BR" sz="2000" b="1" dirty="0" smtClean="0">
                <a:latin typeface="Century Gothic" pitchFamily="34" charset="0"/>
              </a:rPr>
              <a:t>Avaliação o DNPM: Victor entrou no consultório andando e, durante a consulta, ficou andando de um lado para o outro, mexendo na balança. Não veio quando chamado pelo nome. Durante o exame físico, chorou bastante.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esultado de imagem para comportamento infanti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31323"/>
          <a:stretch>
            <a:fillRect/>
          </a:stretch>
        </p:blipFill>
        <p:spPr bwMode="auto">
          <a:xfrm>
            <a:off x="8214122" y="3091543"/>
            <a:ext cx="3977878" cy="3464831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144" y="225723"/>
            <a:ext cx="1001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Comportamento: Velhos e novos problemas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5086" y="1335315"/>
            <a:ext cx="1135017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800" dirty="0" smtClean="0">
              <a:latin typeface="Century Gothic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BR" sz="2800" dirty="0" smtClean="0">
                <a:latin typeface="Century Gothic" pitchFamily="34" charset="0"/>
              </a:rPr>
              <a:t> </a:t>
            </a:r>
            <a:r>
              <a:rPr lang="pt-BR" sz="3200" dirty="0" smtClean="0">
                <a:latin typeface="Century Gothic" pitchFamily="34" charset="0"/>
              </a:rPr>
              <a:t>Como promover o altruísmo – motivação para ajudar o outro se expectativa de recompensa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BR" sz="3200" dirty="0" smtClean="0">
                <a:latin typeface="Century Gothic" pitchFamily="34" charset="0"/>
              </a:rPr>
              <a:t> Como controlar a agressividade – da agressão instrumental à verbal e para o autocontrole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BR" sz="3200" dirty="0" smtClean="0">
                <a:latin typeface="Century Gothic" pitchFamily="34" charset="0"/>
              </a:rPr>
              <a:t> Como lidar com o medo – tem origem na fantasia e na tendência a confundir aparência com realidade. Os pais necessitam incutir o senso de confiança</a:t>
            </a:r>
            <a:endParaRPr lang="pt-BR" sz="2800" dirty="0">
              <a:latin typeface="Century Gothic" pitchFamily="34" charset="0"/>
            </a:endParaRP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" y="53919"/>
            <a:ext cx="1879799" cy="1209072"/>
          </a:xfrm>
          <a:prstGeom prst="rect">
            <a:avLst/>
          </a:prstGeom>
        </p:spPr>
      </p:pic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721070" y="1564873"/>
            <a:ext cx="86965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b="1">
                <a:latin typeface="Century Gothic" pitchFamily="34" charset="0"/>
              </a:rPr>
              <a:t>O DNPM do Victor é normal?</a:t>
            </a:r>
          </a:p>
          <a:p>
            <a:endParaRPr lang="pt-BR" altLang="pt-BR" sz="2400" b="1">
              <a:latin typeface="Century Gothic" pitchFamily="34" charset="0"/>
            </a:endParaRPr>
          </a:p>
          <a:p>
            <a:endParaRPr lang="pt-BR" altLang="pt-BR" sz="2400" b="1">
              <a:latin typeface="Century Gothic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721070" y="3149198"/>
            <a:ext cx="83022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b="1">
                <a:latin typeface="Century Gothic" pitchFamily="34" charset="0"/>
              </a:rPr>
              <a:t>É possível fazer Hipóteses diagnósticas?</a:t>
            </a:r>
          </a:p>
          <a:p>
            <a:endParaRPr lang="pt-BR" altLang="pt-BR" sz="2400" b="1">
              <a:latin typeface="Century Gothic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794095" y="4589060"/>
            <a:ext cx="7905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b="1" dirty="0">
                <a:latin typeface="Century Gothic" pitchFamily="34" charset="0"/>
              </a:rPr>
              <a:t>Quais dados precisam ser melhor explorados?</a:t>
            </a:r>
          </a:p>
          <a:p>
            <a:endParaRPr lang="pt-BR" altLang="pt-BR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144" y="225723"/>
            <a:ext cx="1001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Comportamento: Velhos e novos problemas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8971" y="1291770"/>
            <a:ext cx="11350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latin typeface="Century Gothic" pitchFamily="34" charset="0"/>
              </a:rPr>
              <a:t>... crianças com problemas emocionais, comportamentais e de desenvolvimento tendem a ser grupo mal atendido... </a:t>
            </a: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586" name="AutoShape 2" descr="Resultado de imagem para comportamento infant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588" name="AutoShape 4" descr="Resultado de imagem para comportamento infant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590" name="AutoShape 6" descr="Resultado de imagem para comportamento infant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592" name="AutoShape 8" descr="Resultado de imagem para comportamento infant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7594" name="Picture 10" descr="Resultado de imagem para comportamento infan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3867" y="2431577"/>
            <a:ext cx="5456071" cy="4092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Resultado de imagem para comportamento infantil Externalizantes e internalizant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3179927" y="2306473"/>
            <a:ext cx="5887301" cy="3924868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144" y="225723"/>
            <a:ext cx="1001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Comportamento: Velhos e novos problemas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45659" y="964874"/>
            <a:ext cx="11770437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itchFamily="34" charset="0"/>
              </a:rPr>
              <a:t>Velhos Problemas: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BR" sz="2800" dirty="0" smtClean="0">
                <a:latin typeface="Century Gothic" pitchFamily="34" charset="0"/>
              </a:rPr>
              <a:t>São agrupados em três categorias: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pt-BR" sz="1000" dirty="0" smtClean="0">
              <a:latin typeface="Century Gothic" pitchFamily="34" charset="0"/>
            </a:endParaRPr>
          </a:p>
          <a:p>
            <a:pPr marL="723900" defTabSz="900113">
              <a:buClr>
                <a:schemeClr val="accent1">
                  <a:lumMod val="75000"/>
                </a:schemeClr>
              </a:buClr>
            </a:pPr>
            <a:r>
              <a:rPr lang="pt-BR" sz="2800" dirty="0" smtClean="0">
                <a:latin typeface="Century Gothic" pitchFamily="34" charset="0"/>
              </a:rPr>
              <a:t> a) </a:t>
            </a:r>
            <a:r>
              <a:rPr lang="pt-BR" sz="2800" b="1" dirty="0" err="1" smtClean="0">
                <a:latin typeface="Century Gothic" pitchFamily="34" charset="0"/>
              </a:rPr>
              <a:t>Externalizantes</a:t>
            </a:r>
            <a:r>
              <a:rPr lang="pt-BR" sz="2800" b="1" dirty="0" smtClean="0">
                <a:latin typeface="Century Gothic" pitchFamily="34" charset="0"/>
              </a:rPr>
              <a:t> </a:t>
            </a:r>
            <a:r>
              <a:rPr lang="pt-BR" sz="2800" dirty="0" smtClean="0">
                <a:latin typeface="Century Gothic" pitchFamily="34" charset="0"/>
              </a:rPr>
              <a:t>- criança é agressiva, desobediente, solicita atenção, faz birra e chantagem, conta mentiras e tem comportamentos autolesivos; </a:t>
            </a:r>
          </a:p>
          <a:p>
            <a:pPr marL="723900" algn="just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latin typeface="Century Gothic" pitchFamily="34" charset="0"/>
              </a:rPr>
              <a:t>b) </a:t>
            </a:r>
            <a:r>
              <a:rPr lang="pt-BR" sz="2800" b="1" dirty="0" err="1" smtClean="0">
                <a:latin typeface="Century Gothic" pitchFamily="34" charset="0"/>
              </a:rPr>
              <a:t>Internalizantes</a:t>
            </a:r>
            <a:r>
              <a:rPr lang="pt-BR" sz="2800" dirty="0" smtClean="0">
                <a:latin typeface="Century Gothic" pitchFamily="34" charset="0"/>
              </a:rPr>
              <a:t> - tem medo, não quer comer, não quer ir à escola, rói unha, tem dificuldades interpessoais, de atenção e sofre de depressão;</a:t>
            </a:r>
          </a:p>
          <a:p>
            <a:pPr marL="723900" algn="just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latin typeface="Century Gothic" pitchFamily="34" charset="0"/>
              </a:rPr>
              <a:t>c) </a:t>
            </a:r>
            <a:r>
              <a:rPr lang="pt-BR" sz="2800" b="1" dirty="0" smtClean="0">
                <a:latin typeface="Century Gothic" pitchFamily="34" charset="0"/>
              </a:rPr>
              <a:t>Outros comportamentos</a:t>
            </a:r>
            <a:r>
              <a:rPr lang="pt-BR" sz="2800" dirty="0" smtClean="0">
                <a:latin typeface="Century Gothic" pitchFamily="34" charset="0"/>
              </a:rPr>
              <a:t> - criança tem dificuldade de atenção na escola e criança tem comportamentos incompatíveis com a idade.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144" y="225723"/>
            <a:ext cx="1001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Comportamento: Velhos e novos problemas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8971" y="1291770"/>
            <a:ext cx="11350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itchFamily="34" charset="0"/>
              </a:rPr>
              <a:t>Os velhos problemas estão relacionados às Habilidades Sociais Educativas Parentais</a:t>
            </a:r>
            <a:endParaRPr lang="pt-BR" sz="3200" b="1" dirty="0">
              <a:latin typeface="Century Gothic" pitchFamily="34" charset="0"/>
            </a:endParaRP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586" name="AutoShape 2" descr="Resultado de imagem para comportamento infant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588" name="AutoShape 4" descr="Resultado de imagem para comportamento infant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590" name="AutoShape 6" descr="Resultado de imagem para comportamento infant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592" name="AutoShape 8" descr="Resultado de imagem para comportamento infant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682" name="Picture 2" descr="Resultado de imagem para comportamento infantil Habilidades Sociais Educativas Parentais"/>
          <p:cNvPicPr>
            <a:picLocks noChangeAspect="1" noChangeArrowheads="1"/>
          </p:cNvPicPr>
          <p:nvPr/>
        </p:nvPicPr>
        <p:blipFill>
          <a:blip r:embed="rId4" cstate="print"/>
          <a:srcRect b="6866"/>
          <a:stretch>
            <a:fillRect/>
          </a:stretch>
        </p:blipFill>
        <p:spPr bwMode="auto">
          <a:xfrm>
            <a:off x="4162567" y="2506518"/>
            <a:ext cx="4271749" cy="3978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esultado de imagem para comportamento infanti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31323"/>
          <a:stretch>
            <a:fillRect/>
          </a:stretch>
        </p:blipFill>
        <p:spPr bwMode="auto">
          <a:xfrm>
            <a:off x="8214122" y="3091543"/>
            <a:ext cx="3977878" cy="3464831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144" y="225723"/>
            <a:ext cx="1001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Comportamento: Velhos e novos problemas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5086" y="1335315"/>
            <a:ext cx="113501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Century Gothic" pitchFamily="34" charset="0"/>
              </a:rPr>
              <a:t> </a:t>
            </a:r>
            <a:r>
              <a:rPr lang="pt-BR" sz="2400" b="1" dirty="0" smtClean="0">
                <a:latin typeface="Century Gothic" pitchFamily="34" charset="0"/>
              </a:rPr>
              <a:t>Transtorno de conduta </a:t>
            </a:r>
            <a:r>
              <a:rPr lang="pt-BR" sz="2400" dirty="0" smtClean="0">
                <a:latin typeface="Century Gothic" pitchFamily="34" charset="0"/>
              </a:rPr>
              <a:t>– acesso de raiva e comportamento desafiador. É comum até 4/5 anos. Se persistir – Transtorno Desafiador de Oposição ou Transtorno de Conduta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Century Gothic" pitchFamily="34" charset="0"/>
              </a:rPr>
              <a:t> </a:t>
            </a:r>
            <a:r>
              <a:rPr lang="pt-BR" sz="2400" b="1" dirty="0" smtClean="0">
                <a:latin typeface="Century Gothic" pitchFamily="34" charset="0"/>
              </a:rPr>
              <a:t>Fobia Escolar </a:t>
            </a:r>
            <a:r>
              <a:rPr lang="pt-BR" sz="2400" dirty="0" smtClean="0">
                <a:latin typeface="Century Gothic" pitchFamily="34" charset="0"/>
              </a:rPr>
              <a:t>– o ambiente precisa ser avaliado. Se repetir-se avaliar Fobia Social (ansiedade social)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Century Gothic" pitchFamily="34" charset="0"/>
              </a:rPr>
              <a:t> </a:t>
            </a:r>
            <a:r>
              <a:rPr lang="pt-BR" sz="2400" b="1" dirty="0" smtClean="0">
                <a:latin typeface="Century Gothic" pitchFamily="34" charset="0"/>
              </a:rPr>
              <a:t>Transtorno de ansiedade generalizada </a:t>
            </a:r>
            <a:r>
              <a:rPr lang="pt-BR" sz="2400" dirty="0" smtClean="0">
                <a:latin typeface="Century Gothic" pitchFamily="34" charset="0"/>
              </a:rPr>
              <a:t>– essas crianças se preocupam com tudo. Excessiva preocupação em atender às expectativas dos outros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Century Gothic" pitchFamily="34" charset="0"/>
              </a:rPr>
              <a:t> </a:t>
            </a:r>
            <a:r>
              <a:rPr lang="pt-BR" sz="2400" b="1" dirty="0" smtClean="0">
                <a:latin typeface="Century Gothic" pitchFamily="34" charset="0"/>
              </a:rPr>
              <a:t>Transtorno Obsessivo </a:t>
            </a:r>
            <a:r>
              <a:rPr lang="pt-BR" sz="2400" dirty="0" smtClean="0">
                <a:latin typeface="Century Gothic" pitchFamily="34" charset="0"/>
              </a:rPr>
              <a:t>– Compulsivo – as crianças ficam obcecadas por pensamentos, imagens ou impulsos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Century Gothic" pitchFamily="34" charset="0"/>
              </a:rPr>
              <a:t> </a:t>
            </a:r>
            <a:r>
              <a:rPr lang="pt-BR" sz="2400" b="1" dirty="0" smtClean="0">
                <a:latin typeface="Century Gothic" pitchFamily="34" charset="0"/>
              </a:rPr>
              <a:t>Depressão infantil </a:t>
            </a:r>
            <a:r>
              <a:rPr lang="pt-BR" sz="2400" dirty="0" smtClean="0">
                <a:latin typeface="Century Gothic" pitchFamily="34" charset="0"/>
              </a:rPr>
              <a:t>– transtorno de humor que vai além da tristeza normal e temporária. Estima-se que ocorra em 2% das crianças em idade pré-escolar</a:t>
            </a: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144" y="225723"/>
            <a:ext cx="1001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Comportamento: Velhos e novos problemas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18364" y="1074056"/>
            <a:ext cx="11770437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itchFamily="34" charset="0"/>
              </a:rPr>
              <a:t>Estresse e </a:t>
            </a:r>
            <a:r>
              <a:rPr lang="pt-BR" sz="3200" b="1" dirty="0" err="1" smtClean="0">
                <a:latin typeface="Century Gothic" pitchFamily="34" charset="0"/>
              </a:rPr>
              <a:t>Resiliência</a:t>
            </a:r>
            <a:endParaRPr lang="pt-BR" sz="3200" b="1" dirty="0" smtClean="0">
              <a:latin typeface="Century Gothic" pitchFamily="34" charset="0"/>
            </a:endParaRPr>
          </a:p>
          <a:p>
            <a:pPr algn="ctr"/>
            <a:endParaRPr lang="pt-BR" sz="1200" b="1" dirty="0" smtClean="0">
              <a:latin typeface="Century Gothic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BR" sz="2800" dirty="0" smtClean="0">
                <a:latin typeface="Century Gothic" pitchFamily="34" charset="0"/>
              </a:rPr>
              <a:t>Estresse da vida moderna: maior ansiedade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pt-BR" sz="2800" dirty="0" smtClean="0">
                <a:latin typeface="Century Gothic" pitchFamily="34" charset="0"/>
              </a:rPr>
              <a:t> </a:t>
            </a:r>
          </a:p>
          <a:p>
            <a:pPr marL="723900" algn="just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latin typeface="Century Gothic" pitchFamily="34" charset="0"/>
              </a:rPr>
              <a:t> Espera-se que sejam bem sucedidos na escola, competitivos no esporte e atendam às expectativas dos pais</a:t>
            </a:r>
          </a:p>
          <a:p>
            <a:pPr marL="723900" algn="just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latin typeface="Century Gothic" pitchFamily="34" charset="0"/>
              </a:rPr>
              <a:t> São expostos aos problemas dos adultos através da TV e na vida real </a:t>
            </a:r>
          </a:p>
        </p:txBody>
      </p:sp>
      <p:pic>
        <p:nvPicPr>
          <p:cNvPr id="73730" name="Picture 2" descr="Resultado de imagem para comportamento infantil t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1360" y="4335280"/>
            <a:ext cx="4030639" cy="2239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144" y="225723"/>
            <a:ext cx="1001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Comportamento: Velhos e novos problemas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25604" name="AutoShape 4" descr="Resultado de imagem para Estilos de Parent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04716" y="923931"/>
            <a:ext cx="11770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entury Gothic" pitchFamily="34" charset="0"/>
              </a:rPr>
              <a:t>Estresse e </a:t>
            </a:r>
            <a:r>
              <a:rPr lang="pt-BR" sz="3200" b="1" dirty="0" err="1" smtClean="0">
                <a:latin typeface="Century Gothic" pitchFamily="34" charset="0"/>
              </a:rPr>
              <a:t>Resiliência</a:t>
            </a:r>
            <a:endParaRPr lang="pt-BR" sz="3200" b="1" dirty="0" smtClean="0">
              <a:latin typeface="Century Gothic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5323" y="1564725"/>
            <a:ext cx="1135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Century Gothic" pitchFamily="34" charset="0"/>
              </a:rPr>
              <a:t>Crianças </a:t>
            </a:r>
            <a:r>
              <a:rPr lang="pt-BR" sz="3200" dirty="0" err="1" smtClean="0">
                <a:latin typeface="Century Gothic" pitchFamily="34" charset="0"/>
              </a:rPr>
              <a:t>resilientes</a:t>
            </a:r>
            <a:r>
              <a:rPr lang="pt-BR" sz="3200" dirty="0" smtClean="0">
                <a:latin typeface="Century Gothic" pitchFamily="34" charset="0"/>
              </a:rPr>
              <a:t> são aquelas que mantém o equilíbrio e a competência sob condições de estresse grave ou se recuperam dos eventos traumáticos</a:t>
            </a:r>
            <a:endParaRPr lang="pt-BR" sz="3200" dirty="0">
              <a:latin typeface="Century Gothic" pitchFamily="34" charset="0"/>
            </a:endParaRPr>
          </a:p>
        </p:txBody>
      </p:sp>
      <p:pic>
        <p:nvPicPr>
          <p:cNvPr id="77828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3050" y="3321548"/>
            <a:ext cx="4812209" cy="3208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46F48-CB4B-464C-9299-A2C0B1BF6C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7E995-E739-4C7F-99BF-187901CA0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B4F121-6FDC-47A9-8795-2E2B2F2AE28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1384</Words>
  <Application>Microsoft Office PowerPoint</Application>
  <PresentationFormat>Personalizar</PresentationFormat>
  <Paragraphs>180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Comportamento: Velhos e novos problemas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2012-05-23T03:10:19Z</dcterms:created>
  <dcterms:modified xsi:type="dcterms:W3CDTF">2017-05-06T11:19:08Z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>21565;#Templates 15|23429aea-cf88-4627-a4f4-d1db26527ca3</vt:lpwstr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>22519;#Templates_Release15|b1fd5811-3f3d-4639-b3ad-a29d0050f2f8</vt:lpwstr>
  </property>
  <property fmtid="{D5CDD505-2E9C-101B-9397-08002B2CF9AE}" pid="6" name="ScenarioTags">
    <vt:lpwstr/>
  </property>
  <property fmtid="{D5CDD505-2E9C-101B-9397-08002B2CF9AE}" pid="7" name="CampaignTags">
    <vt:lpwstr/>
  </property>
</Properties>
</file>