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33" r:id="rId4"/>
  </p:sldMasterIdLst>
  <p:notesMasterIdLst>
    <p:notesMasterId r:id="rId12"/>
  </p:notesMasterIdLst>
  <p:handoutMasterIdLst>
    <p:handoutMasterId r:id="rId13"/>
  </p:handoutMasterIdLst>
  <p:sldIdLst>
    <p:sldId id="257" r:id="rId5"/>
    <p:sldId id="310" r:id="rId6"/>
    <p:sldId id="329" r:id="rId7"/>
    <p:sldId id="330" r:id="rId8"/>
    <p:sldId id="331" r:id="rId9"/>
    <p:sldId id="332" r:id="rId10"/>
    <p:sldId id="328" r:id="rId11"/>
  </p:sldIdLst>
  <p:sldSz cx="12192000" cy="6858000"/>
  <p:notesSz cx="6858000" cy="9144000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A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-798" y="-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01" d="100"/>
          <a:sy n="101" d="100"/>
        </p:scale>
        <p:origin x="253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CEE1BEDA-5174-43C0-BE5C-0BEBFC4A0B27}" type="datetime1">
              <a:rPr lang="pt-BR" smtClean="0"/>
              <a:pPr algn="r" rtl="0"/>
              <a:t>27/04/2017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BR" dirty="0"/>
          </a:p>
        </p:txBody>
      </p:sp>
      <p:sp>
        <p:nvSpPr>
          <p:cNvPr id="5" name="Espaço Reservado para o Número do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pt-BR" dirty="0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514561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/>
            <a:fld id="{1D4BBD30-7E32-4C24-9F69-465B057FCE19}" type="datetime1">
              <a:rPr lang="pt-BR" smtClean="0"/>
              <a:pPr algn="r"/>
              <a:t>27/04/2017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pt-BR" noProof="0" dirty="0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pt-BR" dirty="0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2084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3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34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348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34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noProof="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r>
              <a:rPr lang="en-US" dirty="0" smtClean="0"/>
              <a:t>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934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6"/>
            <a:ext cx="103632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DEAC-F91B-481E-8F38-17E05FBC2583}" type="datetimeFigureOut">
              <a:rPr lang="pt-BR" smtClean="0"/>
              <a:pPr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924D8-26FF-4BD5-B158-B7321B8BAB7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1030818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FA55-6177-40FB-ABE4-853144E6214D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7345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9"/>
            <a:ext cx="27432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9"/>
            <a:ext cx="80264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FA55-6177-40FB-ABE4-853144E6214D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788163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 com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0" y="4800600"/>
            <a:ext cx="12192000" cy="20574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33400" y="5115656"/>
            <a:ext cx="11125200" cy="914400"/>
          </a:xfrm>
        </p:spPr>
        <p:txBody>
          <a:bodyPr rtlCol="0" anchor="b">
            <a:normAutofit/>
          </a:bodyPr>
          <a:lstStyle>
            <a:lvl1pPr algn="ctr" rtl="0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 smtClean="0"/>
              <a:t>Clique para editar o título mestre</a:t>
            </a:r>
            <a:endParaRPr lang="pt-BR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3400" y="6043123"/>
            <a:ext cx="11125200" cy="5715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ctr" rtl="0">
              <a:buNone/>
              <a:defRPr sz="2000"/>
            </a:lvl2pPr>
            <a:lvl3pPr marL="914400" indent="0" algn="ctr" rtl="0">
              <a:buNone/>
              <a:defRPr sz="1800"/>
            </a:lvl3pPr>
            <a:lvl4pPr marL="1371600" indent="0" algn="ctr" rtl="0">
              <a:buNone/>
              <a:defRPr sz="1600"/>
            </a:lvl4pPr>
            <a:lvl5pPr marL="1828800" indent="0" algn="ctr" rtl="0">
              <a:buNone/>
              <a:defRPr sz="1600"/>
            </a:lvl5pPr>
            <a:lvl6pPr marL="2286000" indent="0" algn="ctr" rtl="0">
              <a:buNone/>
              <a:defRPr sz="1600"/>
            </a:lvl6pPr>
            <a:lvl7pPr marL="2743200" indent="0" algn="ctr" rtl="0">
              <a:buNone/>
              <a:defRPr sz="1600"/>
            </a:lvl7pPr>
            <a:lvl8pPr marL="3200400" indent="0" algn="ctr" rtl="0">
              <a:buNone/>
              <a:defRPr sz="1600"/>
            </a:lvl8pPr>
            <a:lvl9pPr marL="3657600" indent="0" algn="ctr" rtl="0">
              <a:buNone/>
              <a:defRPr sz="1600"/>
            </a:lvl9pPr>
          </a:lstStyle>
          <a:p>
            <a:pPr rtl="0"/>
            <a:r>
              <a:rPr lang="pt-BR" noProof="0" dirty="0" smtClean="0"/>
              <a:t>Clique para editar o estilo do subtítulo mestre</a:t>
            </a:r>
            <a:endParaRPr lang="pt-BR" noProof="0" dirty="0"/>
          </a:p>
        </p:txBody>
      </p:sp>
      <p:sp>
        <p:nvSpPr>
          <p:cNvPr id="9" name="Espaço Reservado para Imagem 2"/>
          <p:cNvSpPr>
            <a:spLocks noGrp="1"/>
          </p:cNvSpPr>
          <p:nvPr>
            <p:ph type="pic" idx="10"/>
          </p:nvPr>
        </p:nvSpPr>
        <p:spPr>
          <a:xfrm>
            <a:off x="1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pt-BR" noProof="0" dirty="0"/>
          </a:p>
        </p:txBody>
      </p:sp>
      <p:sp>
        <p:nvSpPr>
          <p:cNvPr id="13" name="Espaço Reservado para Imagem 2"/>
          <p:cNvSpPr>
            <a:spLocks noGrp="1"/>
          </p:cNvSpPr>
          <p:nvPr>
            <p:ph type="pic" idx="11"/>
          </p:nvPr>
        </p:nvSpPr>
        <p:spPr>
          <a:xfrm>
            <a:off x="408432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pt-BR" noProof="0" dirty="0"/>
          </a:p>
        </p:txBody>
      </p:sp>
      <p:sp>
        <p:nvSpPr>
          <p:cNvPr id="14" name="Espaço Reservado para Imagem 2"/>
          <p:cNvSpPr>
            <a:spLocks noGrp="1"/>
          </p:cNvSpPr>
          <p:nvPr>
            <p:ph type="pic" idx="12"/>
          </p:nvPr>
        </p:nvSpPr>
        <p:spPr>
          <a:xfrm>
            <a:off x="8168640" y="1"/>
            <a:ext cx="4023360" cy="4745736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4637454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2514600"/>
            <a:ext cx="10515600" cy="2743200"/>
          </a:xfrm>
        </p:spPr>
        <p:txBody>
          <a:bodyPr rtlCol="0" anchor="b">
            <a:normAutofit/>
          </a:bodyPr>
          <a:lstStyle>
            <a:lvl1pPr algn="ctr" rtl="0">
              <a:defRPr sz="4400" spc="-5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1" y="5257800"/>
            <a:ext cx="10515600" cy="914400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 algn="l" rtl="0">
              <a:buNone/>
              <a:defRPr sz="2000"/>
            </a:lvl2pPr>
            <a:lvl3pPr marL="914400" indent="0" algn="l" rtl="0">
              <a:buNone/>
              <a:defRPr sz="1800"/>
            </a:lvl3pPr>
            <a:lvl4pPr marL="1371600" indent="0" algn="l" rtl="0">
              <a:buNone/>
              <a:defRPr sz="1600"/>
            </a:lvl4pPr>
            <a:lvl5pPr marL="1828800" indent="0" algn="l" rtl="0">
              <a:buNone/>
              <a:defRPr sz="1600"/>
            </a:lvl5pPr>
            <a:lvl6pPr marL="2286000" indent="0" algn="l" rtl="0">
              <a:buNone/>
              <a:defRPr sz="1600"/>
            </a:lvl6pPr>
            <a:lvl7pPr marL="2743200" indent="0" algn="l" rtl="0">
              <a:buNone/>
              <a:defRPr sz="1600"/>
            </a:lvl7pPr>
            <a:lvl8pPr marL="3200400" indent="0" algn="l" rtl="0">
              <a:buNone/>
              <a:defRPr sz="1600"/>
            </a:lvl8pPr>
            <a:lvl9pPr marL="3657600" indent="0" algn="l" rtl="0">
              <a:buNone/>
              <a:defRPr sz="160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51814" y="1714498"/>
            <a:ext cx="3506788" cy="2880360"/>
          </a:xfrm>
        </p:spPr>
        <p:txBody>
          <a:bodyPr rtlCol="0" anchor="b">
            <a:normAutofit/>
          </a:bodyPr>
          <a:lstStyle>
            <a:lvl1pPr algn="l" rtl="0">
              <a:defRPr sz="3000"/>
            </a:lvl1pPr>
          </a:lstStyle>
          <a:p>
            <a:pPr rtl="0"/>
            <a:r>
              <a:rPr lang="pt-BR" noProof="0" dirty="0" smtClean="0"/>
              <a:t>Clique para editar o título mestre</a:t>
            </a:r>
            <a:endParaRPr lang="pt-BR" noProof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0355" y="457200"/>
            <a:ext cx="7242111" cy="5715000"/>
          </a:xfrm>
        </p:spPr>
        <p:txBody>
          <a:bodyPr rtlCol="0">
            <a:normAutofit/>
          </a:bodyPr>
          <a:lstStyle>
            <a:lvl1pPr algn="l" rtl="0"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</a:p>
          <a:p>
            <a:pPr lvl="1" rtl="0"/>
            <a:r>
              <a:rPr lang="pt-BR" noProof="0" dirty="0" smtClean="0"/>
              <a:t>Segundo nível</a:t>
            </a:r>
          </a:p>
          <a:p>
            <a:pPr lvl="2" rtl="0"/>
            <a:r>
              <a:rPr lang="pt-BR" noProof="0" dirty="0" smtClean="0"/>
              <a:t>Terceiro nível</a:t>
            </a:r>
          </a:p>
          <a:p>
            <a:pPr lvl="3" rtl="0"/>
            <a:r>
              <a:rPr lang="pt-BR" noProof="0" dirty="0" smtClean="0"/>
              <a:t>Quarto nível</a:t>
            </a:r>
          </a:p>
          <a:p>
            <a:pPr lvl="4" rtl="0"/>
            <a:r>
              <a:rPr lang="pt-BR" noProof="0" dirty="0" smtClean="0"/>
              <a:t>Quinto nível</a:t>
            </a:r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151814" y="4590288"/>
            <a:ext cx="3514564" cy="1581912"/>
          </a:xfrm>
        </p:spPr>
        <p:txBody>
          <a:bodyPr rtlCol="0"/>
          <a:lstStyle>
            <a:lvl1pPr marL="0" indent="0" algn="l" rtl="0">
              <a:spcBef>
                <a:spcPts val="800"/>
              </a:spcBef>
              <a:buNone/>
              <a:defRPr sz="1600"/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  <a:endParaRPr lang="pt-BR" noProof="0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123A4FB-ED3A-48C9-90AB-D14C957C6DA1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t-BR" noProof="0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r">
              <a:defRPr/>
            </a:lvl1pPr>
          </a:lstStyle>
          <a:p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532813" y="4591761"/>
            <a:ext cx="3125787" cy="1580440"/>
          </a:xfrm>
        </p:spPr>
        <p:txBody>
          <a:bodyPr rtlCol="0"/>
          <a:lstStyle>
            <a:lvl1pPr marL="0" indent="0" algn="l" rtl="0">
              <a:spcBef>
                <a:spcPts val="8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 algn="l" rtl="0">
              <a:buNone/>
              <a:defRPr sz="1400"/>
            </a:lvl2pPr>
            <a:lvl3pPr marL="914400" indent="0" algn="l" rtl="0">
              <a:buNone/>
              <a:defRPr sz="1200"/>
            </a:lvl3pPr>
            <a:lvl4pPr marL="1371600" indent="0" algn="l" rtl="0">
              <a:buNone/>
              <a:defRPr sz="1000"/>
            </a:lvl4pPr>
            <a:lvl5pPr marL="1828800" indent="0" algn="l" rtl="0">
              <a:buNone/>
              <a:defRPr sz="1000"/>
            </a:lvl5pPr>
            <a:lvl6pPr marL="2286000" indent="0" algn="l" rtl="0">
              <a:buNone/>
              <a:defRPr sz="1000"/>
            </a:lvl6pPr>
            <a:lvl7pPr marL="2743200" indent="0" algn="l" rtl="0">
              <a:buNone/>
              <a:defRPr sz="1000"/>
            </a:lvl7pPr>
            <a:lvl8pPr marL="3200400" indent="0" algn="l" rtl="0">
              <a:buNone/>
              <a:defRPr sz="1000"/>
            </a:lvl8pPr>
            <a:lvl9pPr marL="3657600" indent="0" algn="l" rtl="0">
              <a:buNone/>
              <a:defRPr sz="1000"/>
            </a:lvl9pPr>
          </a:lstStyle>
          <a:p>
            <a:pPr lvl="0" rtl="0"/>
            <a:r>
              <a:rPr lang="pt-BR" noProof="0" dirty="0" smtClean="0"/>
              <a:t>Clique para editar o texto mestre</a:t>
            </a:r>
            <a:endParaRPr lang="pt-BR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532813" y="1714500"/>
            <a:ext cx="3125787" cy="2877260"/>
          </a:xfrm>
        </p:spPr>
        <p:txBody>
          <a:bodyPr rtlCol="0" anchor="b">
            <a:normAutofit/>
          </a:bodyPr>
          <a:lstStyle>
            <a:lvl1pPr algn="l" rtl="0">
              <a:defRPr sz="30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 noProof="0" dirty="0" smtClean="0"/>
              <a:t>Clique para editar o título mestre</a:t>
            </a:r>
            <a:endParaRPr lang="pt-BR" noProof="0" dirty="0"/>
          </a:p>
        </p:txBody>
      </p:sp>
      <p:sp>
        <p:nvSpPr>
          <p:cNvPr id="6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4"/>
            <a:ext cx="8101584" cy="6857999"/>
          </a:xfrm>
        </p:spPr>
        <p:txBody>
          <a:bodyPr tIns="457200" rtlCol="0">
            <a:normAutofit/>
          </a:bodyPr>
          <a:lstStyle>
            <a:lvl1pPr marL="0" indent="0" algn="ctr" rtl="0">
              <a:buNone/>
              <a:defRPr sz="20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97724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FA55-6177-40FB-ABE4-853144E6214D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0832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1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DEAC-F91B-481E-8F38-17E05FBC2583}" type="datetimeFigureOut">
              <a:rPr lang="pt-BR" smtClean="0"/>
              <a:pPr/>
              <a:t>27/04/2017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924D8-26FF-4BD5-B158-B7321B8BAB7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 userDrawn="1"/>
        </p:nvSpPr>
        <p:spPr>
          <a:xfrm>
            <a:off x="304800" y="304800"/>
            <a:ext cx="11582400" cy="6248400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248962573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FA55-6177-40FB-ABE4-853144E6214D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35637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4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4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7D45C-5381-4D06-8DA4-68FEDB9B26EB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8387701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CFA55-6177-40FB-ABE4-853144E6214D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19746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DEAC-F91B-481E-8F38-17E05FBC2583}" type="datetimeFigureOut">
              <a:rPr lang="pt-BR" smtClean="0"/>
              <a:pPr/>
              <a:t>27/04/2017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924D8-26FF-4BD5-B158-B7321B8BAB7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84162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6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A4FB-ED3A-48C9-90AB-D14C957C6DA1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 noProof="0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pt-BR" smtClean="0"/>
              <a:t>‹#›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73468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DEAC-F91B-481E-8F38-17E05FBC2583}" type="datetimeFigureOut">
              <a:rPr lang="pt-BR" smtClean="0"/>
              <a:pPr/>
              <a:t>27/04/2017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E924D8-26FF-4BD5-B158-B7321B8BAB7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Retângulo 7"/>
          <p:cNvSpPr/>
          <p:nvPr userDrawn="1"/>
        </p:nvSpPr>
        <p:spPr>
          <a:xfrm>
            <a:off x="8153400" y="0"/>
            <a:ext cx="40386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1710547262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CFA55-6177-40FB-ABE4-853144E6214D}" type="datetime1">
              <a:rPr lang="pt-BR" smtClean="0"/>
              <a:pPr/>
              <a:t>27/04/2017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6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pt-BR" noProof="0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6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pt-BR" smtClean="0"/>
              <a:t>‹#›</a:t>
            </a:r>
            <a:endParaRPr lang="pt-BR" dirty="0"/>
          </a:p>
        </p:txBody>
      </p:sp>
      <p:sp>
        <p:nvSpPr>
          <p:cNvPr id="7" name="Retângulo 6"/>
          <p:cNvSpPr/>
          <p:nvPr userDrawn="1"/>
        </p:nvSpPr>
        <p:spPr>
          <a:xfrm>
            <a:off x="0" y="6583680"/>
            <a:ext cx="12192000" cy="274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t-BR" noProof="0" dirty="0"/>
          </a:p>
        </p:txBody>
      </p:sp>
    </p:spTree>
    <p:extLst>
      <p:ext uri="{BB962C8B-B14F-4D97-AF65-F5344CB8AC3E}">
        <p14:creationId xmlns:p14="http://schemas.microsoft.com/office/powerpoint/2010/main" val="3733026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660" r:id="rId12"/>
    <p:sldLayoutId id="2147483651" r:id="rId13"/>
    <p:sldLayoutId id="2147483656" r:id="rId14"/>
    <p:sldLayoutId id="2147483657" r:id="rId15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96" y="218668"/>
            <a:ext cx="2321547" cy="1493202"/>
          </a:xfrm>
          <a:prstGeom prst="rect">
            <a:avLst/>
          </a:prstGeom>
        </p:spPr>
      </p:pic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8671" y="1820416"/>
            <a:ext cx="10508975" cy="1494160"/>
          </a:xfrm>
        </p:spPr>
        <p:txBody>
          <a:bodyPr>
            <a:noAutofit/>
          </a:bodyPr>
          <a:lstStyle/>
          <a:p>
            <a:r>
              <a:rPr lang="pt-BR" sz="4800" b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 primeira consulta: </a:t>
            </a:r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pt-BR" sz="4800" b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C</a:t>
            </a:r>
            <a:r>
              <a:rPr lang="pt-BR" sz="3200" b="1" i="1" dirty="0" smtClean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riando </a:t>
            </a:r>
            <a:r>
              <a:rPr lang="pt-BR" sz="32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laços com a família</a:t>
            </a:r>
            <a:endParaRPr lang="pt-BR" sz="48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429" y="3714526"/>
            <a:ext cx="4731656" cy="2559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1557" y="1134228"/>
            <a:ext cx="9525000" cy="5362575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9" y="190398"/>
            <a:ext cx="1879799" cy="120907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872344" y="429276"/>
            <a:ext cx="102035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latin typeface="Century Gothic" panose="020B0502020202020204" pitchFamily="34" charset="0"/>
              </a:rPr>
              <a:t>A primeira consulta do bebe: criando laços com a família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49942" y="1399470"/>
            <a:ext cx="1140823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BR" sz="2800" b="1" dirty="0">
                <a:latin typeface="Century Gothic" panose="020B0502020202020204" pitchFamily="34" charset="0"/>
              </a:rPr>
              <a:t>A chegada do bebê</a:t>
            </a:r>
          </a:p>
          <a:p>
            <a:pPr algn="just">
              <a:buClr>
                <a:schemeClr val="accent1">
                  <a:lumMod val="75000"/>
                </a:schemeClr>
              </a:buClr>
              <a:buNone/>
            </a:pPr>
            <a:r>
              <a:rPr lang="pt-BR" sz="2800" i="1" dirty="0">
                <a:latin typeface="Century Gothic" panose="020B0502020202020204" pitchFamily="34" charset="0"/>
              </a:rPr>
              <a:t>Essa nova realidade, especialmente se for o primeiro filho, exige um ajuste no sistema conjugal e uma realocação na família ampliada</a:t>
            </a:r>
          </a:p>
          <a:p>
            <a:pPr algn="just">
              <a:buClr>
                <a:schemeClr val="accent1">
                  <a:lumMod val="75000"/>
                </a:schemeClr>
              </a:buClr>
              <a:buNone/>
            </a:pPr>
            <a:endParaRPr lang="pt-BR" sz="3200" dirty="0">
              <a:latin typeface="Century Gothic" panose="020B0502020202020204" pitchFamily="34" charset="0"/>
            </a:endParaRP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BR" sz="2800" b="1" dirty="0">
                <a:latin typeface="Century Gothic" panose="020B0502020202020204" pitchFamily="34" charset="0"/>
              </a:rPr>
              <a:t>A formação do vínculo</a:t>
            </a:r>
            <a:r>
              <a:rPr lang="pt-BR" sz="2800" b="1" dirty="0" smtClean="0">
                <a:latin typeface="Century Gothic" panose="020B0502020202020204" pitchFamily="34" charset="0"/>
              </a:rPr>
              <a:t>/ apego</a:t>
            </a:r>
            <a:endParaRPr lang="pt-BR" sz="2800" b="1" dirty="0">
              <a:latin typeface="Century Gothic" panose="020B0502020202020204" pitchFamily="34" charset="0"/>
            </a:endParaRPr>
          </a:p>
          <a:p>
            <a:pPr algn="just">
              <a:buClr>
                <a:schemeClr val="accent1">
                  <a:lumMod val="75000"/>
                </a:schemeClr>
              </a:buClr>
              <a:buNone/>
            </a:pPr>
            <a:r>
              <a:rPr lang="pt-BR" sz="2800" i="1" dirty="0">
                <a:latin typeface="Century Gothic" panose="020B0502020202020204" pitchFamily="34" charset="0"/>
              </a:rPr>
              <a:t>O vínculo emocional recíproco entre bebe e cuidador é construído a partir de relacionamentos preliminares estabelecidos entre o feto e os pais e se consolida no dia a dia, através da atenção às necessidades físicas e psicoemocionais</a:t>
            </a:r>
          </a:p>
          <a:p>
            <a:pPr>
              <a:buClr>
                <a:schemeClr val="accent1">
                  <a:lumMod val="75000"/>
                </a:schemeClr>
              </a:buClr>
            </a:pPr>
            <a:endParaRPr lang="pt-BR" sz="2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6970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3829" y="921719"/>
            <a:ext cx="6545942" cy="526293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9" y="190398"/>
            <a:ext cx="1879799" cy="120907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872344" y="429276"/>
            <a:ext cx="102035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latin typeface="Century Gothic" panose="020B0502020202020204" pitchFamily="34" charset="0"/>
              </a:rPr>
              <a:t>A primeira consulta do bebe: criando laços com a família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49942" y="1783451"/>
            <a:ext cx="1140823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BR" sz="2800" dirty="0">
                <a:latin typeface="Century Gothic" panose="020B0502020202020204" pitchFamily="34" charset="0"/>
              </a:rPr>
              <a:t>O desenvolvimento da função parental</a:t>
            </a:r>
          </a:p>
          <a:p>
            <a:pPr algn="just">
              <a:buClr>
                <a:schemeClr val="accent1">
                  <a:lumMod val="75000"/>
                </a:schemeClr>
              </a:buClr>
              <a:buNone/>
            </a:pPr>
            <a:r>
              <a:rPr lang="pt-BR" sz="2800" i="1" dirty="0">
                <a:latin typeface="Century Gothic" panose="020B0502020202020204" pitchFamily="34" charset="0"/>
              </a:rPr>
              <a:t>É definido como o conjunto de remanejamentos psíquicos e afetivos que permitem ao adulto tornar-se pai ou mãe. É fundamental para o futuro relacionamento.</a:t>
            </a: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endParaRPr lang="pt-BR" sz="2800" dirty="0">
              <a:latin typeface="Century Gothic" panose="020B0502020202020204" pitchFamily="34" charset="0"/>
            </a:endParaRPr>
          </a:p>
          <a:p>
            <a:pPr lvl="1" algn="just">
              <a:buClr>
                <a:schemeClr val="accent1">
                  <a:lumMod val="75000"/>
                </a:schemeClr>
              </a:buClr>
              <a:buFont typeface="Wingdings" pitchFamily="2" charset="2"/>
              <a:buChar char="ü"/>
            </a:pPr>
            <a:r>
              <a:rPr lang="pt-BR" sz="2800" dirty="0">
                <a:latin typeface="Century Gothic" panose="020B0502020202020204" pitchFamily="34" charset="0"/>
              </a:rPr>
              <a:t>A participação do pai</a:t>
            </a:r>
          </a:p>
          <a:p>
            <a:pPr algn="just">
              <a:buClr>
                <a:schemeClr val="accent1">
                  <a:lumMod val="75000"/>
                </a:schemeClr>
              </a:buClr>
              <a:buNone/>
            </a:pPr>
            <a:r>
              <a:rPr lang="pt-BR" sz="2800" i="1" dirty="0">
                <a:latin typeface="Century Gothic" panose="020B0502020202020204" pitchFamily="34" charset="0"/>
              </a:rPr>
              <a:t>A participação paterna é elemento importante para o desenvolvimento do bebe, do fortalecimento dos vínculos familiares, para redução da ansiedade e depressão materna</a:t>
            </a:r>
          </a:p>
          <a:p>
            <a:pPr algn="just">
              <a:buClr>
                <a:schemeClr val="accent1">
                  <a:lumMod val="75000"/>
                </a:schemeClr>
              </a:buClr>
            </a:pPr>
            <a:endParaRPr lang="pt-BR" sz="2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169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514" y="1146538"/>
            <a:ext cx="6691086" cy="540639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9" y="190398"/>
            <a:ext cx="1879799" cy="120907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872344" y="429276"/>
            <a:ext cx="102035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latin typeface="Century Gothic" panose="020B0502020202020204" pitchFamily="34" charset="0"/>
              </a:rPr>
              <a:t>A primeira consulta do bebe: criando laços com a família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49942" y="1368635"/>
            <a:ext cx="11408230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pt-BR" sz="2200" b="1" dirty="0">
                <a:latin typeface="Century Gothic" panose="020B0502020202020204" pitchFamily="34" charset="0"/>
              </a:rPr>
              <a:t>A primeira consulta</a:t>
            </a:r>
            <a:r>
              <a:rPr lang="pt-BR" sz="2200" b="1" dirty="0" smtClean="0">
                <a:latin typeface="Century Gothic" panose="020B0502020202020204" pitchFamily="34" charset="0"/>
              </a:rPr>
              <a:t>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pt-BR" sz="2200" dirty="0" smtClean="0">
                <a:latin typeface="Century Gothic" panose="020B0502020202020204" pitchFamily="34" charset="0"/>
              </a:rPr>
              <a:t>Anamnese</a:t>
            </a:r>
            <a:r>
              <a:rPr lang="pt-BR" sz="2200" dirty="0">
                <a:latin typeface="Century Gothic" panose="020B0502020202020204" pitchFamily="34" charset="0"/>
              </a:rPr>
              <a:t>: escutar os pais com atenção e compreender as </a:t>
            </a:r>
            <a:r>
              <a:rPr lang="pt-BR" sz="2200" dirty="0" smtClean="0">
                <a:latin typeface="Century Gothic" panose="020B0502020202020204" pitchFamily="34" charset="0"/>
              </a:rPr>
              <a:t>relações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pt-BR" sz="2200" dirty="0" smtClean="0">
                <a:latin typeface="Century Gothic" panose="020B0502020202020204" pitchFamily="34" charset="0"/>
              </a:rPr>
              <a:t>Exame </a:t>
            </a:r>
            <a:r>
              <a:rPr lang="pt-BR" sz="2200" dirty="0">
                <a:latin typeface="Century Gothic" panose="020B0502020202020204" pitchFamily="34" charset="0"/>
              </a:rPr>
              <a:t>físico: 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Peso, comprimento e perímetro cefálico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Desenvolvimento social e </a:t>
            </a:r>
            <a:r>
              <a:rPr lang="pt-BR" sz="2200" dirty="0" err="1">
                <a:latin typeface="Century Gothic" panose="020B0502020202020204" pitchFamily="34" charset="0"/>
              </a:rPr>
              <a:t>psicoafetivo</a:t>
            </a:r>
            <a:endParaRPr lang="pt-BR" sz="2200" dirty="0">
              <a:latin typeface="Century Gothic" panose="020B0502020202020204" pitchFamily="34" charset="0"/>
            </a:endParaRP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Estado geral 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Face, Pele, Crânio, Olhos, Orelhas e audição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Nariz, Boca, Pescoço 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Tórax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Abdome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Genitália, Ânus e reto 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Sistema </a:t>
            </a:r>
            <a:r>
              <a:rPr lang="pt-BR" sz="2200" dirty="0" err="1">
                <a:latin typeface="Century Gothic" panose="020B0502020202020204" pitchFamily="34" charset="0"/>
              </a:rPr>
              <a:t>osteoarticular</a:t>
            </a:r>
            <a:endParaRPr lang="pt-BR" sz="2200" dirty="0">
              <a:latin typeface="Century Gothic" panose="020B0502020202020204" pitchFamily="34" charset="0"/>
            </a:endParaRP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Coluna vertebral</a:t>
            </a:r>
          </a:p>
          <a:p>
            <a:pPr marL="800100" lvl="1" indent="-342900"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Avaliação </a:t>
            </a:r>
            <a:r>
              <a:rPr lang="pt-BR" sz="2200" dirty="0" smtClean="0">
                <a:latin typeface="Century Gothic" panose="020B0502020202020204" pitchFamily="34" charset="0"/>
              </a:rPr>
              <a:t>neurológica</a:t>
            </a:r>
            <a:endParaRPr lang="pt-BR" sz="2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692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514" y="1146538"/>
            <a:ext cx="6691086" cy="5406397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9" y="190398"/>
            <a:ext cx="1879799" cy="120907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872344" y="429276"/>
            <a:ext cx="102035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latin typeface="Century Gothic" panose="020B0502020202020204" pitchFamily="34" charset="0"/>
              </a:rPr>
              <a:t>A primeira consulta do bebe: criando laços com a família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449942" y="2050807"/>
            <a:ext cx="1140823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latin typeface="Century Gothic" panose="020B0502020202020204" pitchFamily="34" charset="0"/>
              </a:rPr>
              <a:t>Orientação na primeira consulta: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Aleitamento materno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Sinais de perigo na criança com menos de 2 meses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Fortalecimento do vínculo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Orientações gerais sobre o cuidado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Posição para dormir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Prevenção de acidentes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Avaliação da visão e da audição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Orientação sobre o calendário de imunização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Programação do calendário de consultas: 1º. 2º. 4º. 6º. 9º. e 12ºmeses. No 18º. e 24º. Mês e daí em diante 1 consulta anual.</a:t>
            </a:r>
          </a:p>
        </p:txBody>
      </p:sp>
    </p:spTree>
    <p:extLst>
      <p:ext uri="{BB962C8B-B14F-4D97-AF65-F5344CB8AC3E}">
        <p14:creationId xmlns:p14="http://schemas.microsoft.com/office/powerpoint/2010/main" val="171733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9" y="190398"/>
            <a:ext cx="1879799" cy="1209072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1872344" y="429276"/>
            <a:ext cx="102035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latin typeface="Century Gothic" panose="020B0502020202020204" pitchFamily="34" charset="0"/>
              </a:rPr>
              <a:t>A primeira consulta do bebe: criando laços com a família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62"/>
          <a:stretch/>
        </p:blipFill>
        <p:spPr>
          <a:xfrm>
            <a:off x="3701142" y="1126158"/>
            <a:ext cx="5341258" cy="5425518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449942" y="2003211"/>
            <a:ext cx="1140823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pt-BR" sz="2200" b="1" dirty="0">
                <a:latin typeface="Century Gothic" panose="020B0502020202020204" pitchFamily="34" charset="0"/>
              </a:rPr>
              <a:t>Nas consultas subsequentes: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Escutar os pais com atenção e buscar compreender as relações  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Avaliar o crescimento e desenvolvimento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Avaliar comportamento e aprendizado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Aconselhar sobre sono, brincadeiras, leitura e lazer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Prevenção de infecção viral respiratória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Aconselhamento sobre atividade física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Aconselhamento sobre hábitos alimentares saudáveis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Aconselhamento sobre prevenção de acidentes</a:t>
            </a:r>
          </a:p>
          <a:p>
            <a:pPr marL="800100" lvl="1" indent="-342900">
              <a:spcBef>
                <a:spcPts val="2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pt-BR" sz="2200" dirty="0">
                <a:latin typeface="Century Gothic" panose="020B0502020202020204" pitchFamily="34" charset="0"/>
              </a:rPr>
              <a:t>Aferição da PA</a:t>
            </a:r>
          </a:p>
        </p:txBody>
      </p:sp>
    </p:spTree>
    <p:extLst>
      <p:ext uri="{BB962C8B-B14F-4D97-AF65-F5344CB8AC3E}">
        <p14:creationId xmlns:p14="http://schemas.microsoft.com/office/powerpoint/2010/main" val="2319482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16119" y="1210789"/>
            <a:ext cx="11930739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50" dirty="0">
                <a:latin typeface="Century Gothic" panose="020B0502020202020204" pitchFamily="34" charset="0"/>
              </a:rPr>
              <a:t>Caso 1: Juliana e Mário são pais de Gisele que tem 15 dias. Estão muito ansiosos e inseguros. Gisele está sendo alimentada com LM exclusivo, com intervalos irregulares (entre 1 hora e meia e 4 horas), chora muito e os pais pensam ser cólica. Gisele é mais tranquila durante o dia e chora muito à noite.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Nasceu de parto normal com P = 3.200 kg e hoje está com 3.550 Kg; </a:t>
            </a:r>
            <a:r>
              <a:rPr lang="pt-BR" sz="1750" dirty="0" err="1">
                <a:latin typeface="Century Gothic" panose="020B0502020202020204" pitchFamily="34" charset="0"/>
              </a:rPr>
              <a:t>Comp</a:t>
            </a:r>
            <a:r>
              <a:rPr lang="pt-BR" sz="1750" dirty="0">
                <a:latin typeface="Century Gothic" panose="020B0502020202020204" pitchFamily="34" charset="0"/>
              </a:rPr>
              <a:t> = 49 cm e hoje mede 50,5 cm;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PC de nascimento foi 34 cm e hoje mediu 34,5 cm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O exame físico é completamente normal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	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Quais perguntas você faria à Juliana e Mário?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O que você acha do choro da Gisele?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O que você recomendaria aos pais?</a:t>
            </a:r>
          </a:p>
          <a:p>
            <a:pPr algn="just"/>
            <a:endParaRPr lang="pt-BR" sz="1750" dirty="0">
              <a:latin typeface="Century Gothic" panose="020B0502020202020204" pitchFamily="34" charset="0"/>
            </a:endParaRP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Caso 2: Manuela e Lucas chegam ao seu consultório trazendo Felipe com 2 semanas de vida. Referem que Felipe está bem, mas dorme muito e quase não chora. Está em aleitamento exclusivo, mas mama no máximo 10 min e dorme. Está fazendo intervalos regulares. Os pais estão tranquilos.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Felipe nasceu de parto cesárea com P = 2.820 kg e hoje tem 3.020 Kg; </a:t>
            </a:r>
            <a:r>
              <a:rPr lang="pt-BR" sz="1750" dirty="0" err="1">
                <a:latin typeface="Century Gothic" panose="020B0502020202020204" pitchFamily="34" charset="0"/>
              </a:rPr>
              <a:t>Comp</a:t>
            </a:r>
            <a:r>
              <a:rPr lang="pt-BR" sz="1750" dirty="0">
                <a:latin typeface="Century Gothic" panose="020B0502020202020204" pitchFamily="34" charset="0"/>
              </a:rPr>
              <a:t> = 51 cm e hoje mede 51 cm; PC de nascimento foi 34 cm e hoje tem 35 cm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O exame físico é normal</a:t>
            </a:r>
          </a:p>
          <a:p>
            <a:pPr algn="just"/>
            <a:endParaRPr lang="pt-BR" sz="1750" dirty="0">
              <a:latin typeface="Century Gothic" panose="020B0502020202020204" pitchFamily="34" charset="0"/>
            </a:endParaRP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Como você avalia a evolução de Felipe?</a:t>
            </a:r>
          </a:p>
          <a:p>
            <a:pPr algn="just"/>
            <a:r>
              <a:rPr lang="pt-BR" sz="1750" dirty="0">
                <a:latin typeface="Century Gothic" panose="020B0502020202020204" pitchFamily="34" charset="0"/>
              </a:rPr>
              <a:t>O que você recomendaria aos pais</a:t>
            </a:r>
            <a:r>
              <a:rPr lang="pt-BR" sz="1750" dirty="0" smtClean="0">
                <a:latin typeface="Century Gothic" panose="020B0502020202020204" pitchFamily="34" charset="0"/>
              </a:rPr>
              <a:t>?</a:t>
            </a:r>
            <a:endParaRPr lang="pt-BR" sz="1750" dirty="0">
              <a:latin typeface="Century Gothic" panose="020B0502020202020204" pitchFamily="34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9" y="103314"/>
            <a:ext cx="1879799" cy="1209072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872344" y="429276"/>
            <a:ext cx="1020354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600" b="1" dirty="0">
                <a:latin typeface="Century Gothic" panose="020B0502020202020204" pitchFamily="34" charset="0"/>
              </a:rPr>
              <a:t>A primeira consulta do bebe: criando laços com a família</a:t>
            </a:r>
          </a:p>
        </p:txBody>
      </p:sp>
    </p:spTree>
    <p:extLst>
      <p:ext uri="{BB962C8B-B14F-4D97-AF65-F5344CB8AC3E}">
        <p14:creationId xmlns:p14="http://schemas.microsoft.com/office/powerpoint/2010/main" val="12330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HealthFitness">
      <a:dk1>
        <a:srgbClr val="595959"/>
      </a:dk1>
      <a:lt1>
        <a:sysClr val="window" lastClr="FFFFFF"/>
      </a:lt1>
      <a:dk2>
        <a:srgbClr val="000000"/>
      </a:dk2>
      <a:lt2>
        <a:srgbClr val="DDDDDD"/>
      </a:lt2>
      <a:accent1>
        <a:srgbClr val="87A91B"/>
      </a:accent1>
      <a:accent2>
        <a:srgbClr val="FBCE11"/>
      </a:accent2>
      <a:accent3>
        <a:srgbClr val="446ED8"/>
      </a:accent3>
      <a:accent4>
        <a:srgbClr val="9D22E2"/>
      </a:accent4>
      <a:accent5>
        <a:srgbClr val="FE9E00"/>
      </a:accent5>
      <a:accent6>
        <a:srgbClr val="DF5327"/>
      </a:accent6>
      <a:hlink>
        <a:srgbClr val="446ED8"/>
      </a:hlink>
      <a:folHlink>
        <a:srgbClr val="828282"/>
      </a:folHlink>
    </a:clrScheme>
    <a:fontScheme name="Calibri Light">
      <a:majorFont>
        <a:latin typeface="Calibri Light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141aba3b8f8cb7f331be6546df69db50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8e4ef66d87525153bd8907774ed28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1C46F48-CB4B-464C-9299-A2C0B1BF6C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D7E995-E739-4C7F-99BF-187901CA0C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4B4F121-6FDC-47A9-8795-2E2B2F2AE289}">
  <ds:schemaRefs>
    <ds:schemaRef ds:uri="http://purl.org/dc/terms/"/>
    <ds:schemaRef ds:uri="http://schemas.microsoft.com/office/2006/metadata/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504</Words>
  <Application>Microsoft Office PowerPoint</Application>
  <PresentationFormat>Personalizar</PresentationFormat>
  <Paragraphs>72</Paragraphs>
  <Slides>7</Slides>
  <Notes>6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Tema do Office</vt:lpstr>
      <vt:lpstr>A primeira consulta:  Criando laços com a família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2012-05-23T03:10:19Z</dcterms:created>
  <dcterms:modified xsi:type="dcterms:W3CDTF">2017-04-27T21:31:23Z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>21565;#Templates 15|23429aea-cf88-4627-a4f4-d1db26527ca3</vt:lpwstr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>22519;#Templates_Release15|b1fd5811-3f3d-4639-b3ad-a29d0050f2f8</vt:lpwstr>
  </property>
  <property fmtid="{D5CDD505-2E9C-101B-9397-08002B2CF9AE}" pid="6" name="ScenarioTags">
    <vt:lpwstr/>
  </property>
  <property fmtid="{D5CDD505-2E9C-101B-9397-08002B2CF9AE}" pid="7" name="CampaignTags">
    <vt:lpwstr/>
  </property>
</Properties>
</file>