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3" r:id="rId4"/>
  </p:sldMasterIdLst>
  <p:notesMasterIdLst>
    <p:notesMasterId r:id="rId32"/>
  </p:notesMasterIdLst>
  <p:handoutMasterIdLst>
    <p:handoutMasterId r:id="rId33"/>
  </p:handoutMasterIdLst>
  <p:sldIdLst>
    <p:sldId id="257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7" r:id="rId3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79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5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10C7C-F358-4E21-AA1D-47DDF1AD48D8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3" csCatId="colorful" phldr="1"/>
      <dgm:spPr/>
    </dgm:pt>
    <dgm:pt modelId="{5617D598-CE37-42D9-A740-13E3010099AB}">
      <dgm:prSet phldrT="[Texto]" custT="1"/>
      <dgm:spPr/>
      <dgm:t>
        <a:bodyPr/>
        <a:lstStyle/>
        <a:p>
          <a:r>
            <a:rPr lang="pt-BR" sz="1800" b="1" dirty="0" smtClean="0">
              <a:effectLst/>
              <a:latin typeface="Century Gothic" panose="020B0502020202020204" pitchFamily="34" charset="0"/>
              <a:cs typeface="Andale Mono"/>
            </a:rPr>
            <a:t>Composição adequada de nutrientes</a:t>
          </a:r>
          <a:endParaRPr lang="pt-BR" sz="1800" dirty="0">
            <a:effectLst/>
            <a:latin typeface="Century Gothic" panose="020B0502020202020204" pitchFamily="34" charset="0"/>
          </a:endParaRPr>
        </a:p>
      </dgm:t>
    </dgm:pt>
    <dgm:pt modelId="{9364E9D9-119E-488B-A066-9F8BA9B25D57}" type="parTrans" cxnId="{34A0D0BD-21C0-4BD6-8135-9C0D7A0F5830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CABC235C-440F-4986-9ECE-0D059FF1BACC}" type="sibTrans" cxnId="{34A0D0BD-21C0-4BD6-8135-9C0D7A0F5830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B91D7CC2-D2E7-43DE-8241-6839E0E405F6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700" b="1" dirty="0" smtClean="0">
              <a:effectLst/>
              <a:latin typeface="Century Gothic" panose="020B0502020202020204" pitchFamily="34" charset="0"/>
            </a:rPr>
            <a:t>Hormônios e substâncias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700" b="1" i="1" dirty="0" err="1" smtClean="0">
              <a:effectLst/>
              <a:latin typeface="Century Gothic" panose="020B0502020202020204" pitchFamily="34" charset="0"/>
            </a:rPr>
            <a:t>hormone-likes</a:t>
          </a:r>
          <a:endParaRPr lang="pt-BR" sz="1700" b="1" i="1" dirty="0">
            <a:effectLst/>
            <a:latin typeface="Century Gothic" panose="020B0502020202020204" pitchFamily="34" charset="0"/>
          </a:endParaRPr>
        </a:p>
      </dgm:t>
    </dgm:pt>
    <dgm:pt modelId="{A332D5A2-ADDF-4980-B6C4-5862CE2003EE}" type="parTrans" cxnId="{BF6870CC-0C8F-486A-B704-CFB64833DD11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6504D53A-70DA-48FA-9D19-205ABDF88C15}" type="sibTrans" cxnId="{BF6870CC-0C8F-486A-B704-CFB64833DD11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7839BDC9-71EE-4214-B9AB-2931EA0DA32B}">
      <dgm:prSet phldrT="[Texto]" custT="1"/>
      <dgm:spPr/>
      <dgm:t>
        <a:bodyPr/>
        <a:lstStyle/>
        <a:p>
          <a:r>
            <a:rPr lang="pt-BR" sz="1800" b="1" dirty="0" smtClean="0">
              <a:effectLst/>
              <a:latin typeface="Century Gothic" panose="020B0502020202020204" pitchFamily="34" charset="0"/>
              <a:cs typeface="Andale Mono"/>
            </a:rPr>
            <a:t>Componentes para defesa do organismo</a:t>
          </a:r>
          <a:endParaRPr lang="pt-BR" sz="1800" dirty="0">
            <a:effectLst/>
            <a:latin typeface="Century Gothic" panose="020B0502020202020204" pitchFamily="34" charset="0"/>
          </a:endParaRPr>
        </a:p>
      </dgm:t>
    </dgm:pt>
    <dgm:pt modelId="{9F340BAF-F4B8-46AB-B6AA-7B4A9C3366EC}" type="parTrans" cxnId="{2223C4A2-1697-4C13-81FE-7227A2347A8F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955748A5-6852-46E0-B216-5608730E36B6}" type="sibTrans" cxnId="{2223C4A2-1697-4C13-81FE-7227A2347A8F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7D89086B-71A9-4537-9C64-0C7144C5194F}">
      <dgm:prSet phldrT="[Texto]" custT="1"/>
      <dgm:spPr/>
      <dgm:t>
        <a:bodyPr/>
        <a:lstStyle/>
        <a:p>
          <a:r>
            <a:rPr lang="pt-BR" sz="1800" b="1" smtClean="0">
              <a:effectLst/>
              <a:latin typeface="Century Gothic" panose="020B0502020202020204" pitchFamily="34" charset="0"/>
              <a:cs typeface="Andale Mono"/>
            </a:rPr>
            <a:t>Vínculo afetivo</a:t>
          </a:r>
          <a:endParaRPr lang="pt-BR" sz="1800" dirty="0">
            <a:effectLst/>
            <a:latin typeface="Century Gothic" panose="020B0502020202020204" pitchFamily="34" charset="0"/>
          </a:endParaRPr>
        </a:p>
      </dgm:t>
    </dgm:pt>
    <dgm:pt modelId="{1354CE2E-7702-490E-9ADC-1584BB1AE759}" type="parTrans" cxnId="{D33D7373-BB91-4C26-8DF7-BD031886681E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FC42B34A-CC80-4926-ABAB-7E4AB833A6E6}" type="sibTrans" cxnId="{D33D7373-BB91-4C26-8DF7-BD031886681E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C2C539B2-5F68-4343-87F9-E36EC649EFC1}">
      <dgm:prSet phldrT="[Texto]" custT="1"/>
      <dgm:spPr/>
      <dgm:t>
        <a:bodyPr/>
        <a:lstStyle/>
        <a:p>
          <a:r>
            <a:rPr lang="pt-BR" sz="1800" b="1" dirty="0" smtClean="0">
              <a:effectLst/>
              <a:latin typeface="Century Gothic" panose="020B0502020202020204" pitchFamily="34" charset="0"/>
            </a:rPr>
            <a:t>Proteção</a:t>
          </a:r>
          <a:r>
            <a:rPr lang="pt-BR" sz="1800" b="1" baseline="0" dirty="0" smtClean="0">
              <a:effectLst/>
              <a:latin typeface="Century Gothic" panose="020B0502020202020204" pitchFamily="34" charset="0"/>
            </a:rPr>
            <a:t> contra doenças crônicas do adulto</a:t>
          </a:r>
          <a:endParaRPr lang="pt-BR" sz="1800" b="1" dirty="0">
            <a:effectLst/>
            <a:latin typeface="Century Gothic" panose="020B0502020202020204" pitchFamily="34" charset="0"/>
          </a:endParaRPr>
        </a:p>
      </dgm:t>
    </dgm:pt>
    <dgm:pt modelId="{EC998784-C524-4FEA-8DCE-A8AFE70066CC}" type="parTrans" cxnId="{DAE7E747-8025-4984-9222-AA5E26BE6F70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F05302DD-0424-4DC4-8294-36ED4D2B1EBD}" type="sibTrans" cxnId="{DAE7E747-8025-4984-9222-AA5E26BE6F70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A6B9CA86-32A4-4A6E-AEDD-1C438D6EC54B}" type="pres">
      <dgm:prSet presAssocID="{9CA10C7C-F358-4E21-AA1D-47DDF1AD48D8}" presName="Name0" presStyleCnt="0">
        <dgm:presLayoutVars>
          <dgm:chMax val="7"/>
          <dgm:dir/>
          <dgm:resizeHandles val="exact"/>
        </dgm:presLayoutVars>
      </dgm:prSet>
      <dgm:spPr/>
    </dgm:pt>
    <dgm:pt modelId="{FBAEB0A9-44A9-497C-9DAE-2A8F22BFA7DA}" type="pres">
      <dgm:prSet presAssocID="{9CA10C7C-F358-4E21-AA1D-47DDF1AD48D8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0FA84E-700B-47FB-9726-8A709D4DAACC}" type="pres">
      <dgm:prSet presAssocID="{9CA10C7C-F358-4E21-AA1D-47DDF1AD48D8}" presName="ellipse2" presStyleLbl="vennNode1" presStyleIdx="1" presStyleCnt="5" custScaleX="107551" custScaleY="98051" custLinFactNeighborX="-4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261A79-1AB6-46E2-A677-3B1887F781E3}" type="pres">
      <dgm:prSet presAssocID="{9CA10C7C-F358-4E21-AA1D-47DDF1AD48D8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66C424-CAEC-4E04-84B1-1C373EDE06EE}" type="pres">
      <dgm:prSet presAssocID="{9CA10C7C-F358-4E21-AA1D-47DDF1AD48D8}" presName="ellipse4" presStyleLbl="vennNode1" presStyleIdx="3" presStyleCnt="5" custScaleX="100036" custScaleY="953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56B9BE-F5F0-4A9C-86E7-F2E8B335AF61}" type="pres">
      <dgm:prSet presAssocID="{9CA10C7C-F358-4E21-AA1D-47DDF1AD48D8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FD67A4-26EE-430F-89B4-02C020EAFF47}" type="presOf" srcId="{C2C539B2-5F68-4343-87F9-E36EC649EFC1}" destId="{8D56B9BE-F5F0-4A9C-86E7-F2E8B335AF61}" srcOrd="0" destOrd="0" presId="urn:microsoft.com/office/officeart/2005/8/layout/rings+Icon"/>
    <dgm:cxn modelId="{2223C4A2-1697-4C13-81FE-7227A2347A8F}" srcId="{9CA10C7C-F358-4E21-AA1D-47DDF1AD48D8}" destId="{7839BDC9-71EE-4214-B9AB-2931EA0DA32B}" srcOrd="2" destOrd="0" parTransId="{9F340BAF-F4B8-46AB-B6AA-7B4A9C3366EC}" sibTransId="{955748A5-6852-46E0-B216-5608730E36B6}"/>
    <dgm:cxn modelId="{BF6870CC-0C8F-486A-B704-CFB64833DD11}" srcId="{9CA10C7C-F358-4E21-AA1D-47DDF1AD48D8}" destId="{B91D7CC2-D2E7-43DE-8241-6839E0E405F6}" srcOrd="1" destOrd="0" parTransId="{A332D5A2-ADDF-4980-B6C4-5862CE2003EE}" sibTransId="{6504D53A-70DA-48FA-9D19-205ABDF88C15}"/>
    <dgm:cxn modelId="{DBCE479A-567F-4D0D-B7D3-48CA2472CD48}" type="presOf" srcId="{B91D7CC2-D2E7-43DE-8241-6839E0E405F6}" destId="{D70FA84E-700B-47FB-9726-8A709D4DAACC}" srcOrd="0" destOrd="0" presId="urn:microsoft.com/office/officeart/2005/8/layout/rings+Icon"/>
    <dgm:cxn modelId="{DB1CDBD8-D714-4E37-B6B5-DD2CB40ADAF4}" type="presOf" srcId="{5617D598-CE37-42D9-A740-13E3010099AB}" destId="{FBAEB0A9-44A9-497C-9DAE-2A8F22BFA7DA}" srcOrd="0" destOrd="0" presId="urn:microsoft.com/office/officeart/2005/8/layout/rings+Icon"/>
    <dgm:cxn modelId="{D33D7373-BB91-4C26-8DF7-BD031886681E}" srcId="{9CA10C7C-F358-4E21-AA1D-47DDF1AD48D8}" destId="{7D89086B-71A9-4537-9C64-0C7144C5194F}" srcOrd="3" destOrd="0" parTransId="{1354CE2E-7702-490E-9ADC-1584BB1AE759}" sibTransId="{FC42B34A-CC80-4926-ABAB-7E4AB833A6E6}"/>
    <dgm:cxn modelId="{431DB500-A917-4C58-A02A-128F594345FF}" type="presOf" srcId="{7D89086B-71A9-4537-9C64-0C7144C5194F}" destId="{5E66C424-CAEC-4E04-84B1-1C373EDE06EE}" srcOrd="0" destOrd="0" presId="urn:microsoft.com/office/officeart/2005/8/layout/rings+Icon"/>
    <dgm:cxn modelId="{DAE7E747-8025-4984-9222-AA5E26BE6F70}" srcId="{9CA10C7C-F358-4E21-AA1D-47DDF1AD48D8}" destId="{C2C539B2-5F68-4343-87F9-E36EC649EFC1}" srcOrd="4" destOrd="0" parTransId="{EC998784-C524-4FEA-8DCE-A8AFE70066CC}" sibTransId="{F05302DD-0424-4DC4-8294-36ED4D2B1EBD}"/>
    <dgm:cxn modelId="{34A0D0BD-21C0-4BD6-8135-9C0D7A0F5830}" srcId="{9CA10C7C-F358-4E21-AA1D-47DDF1AD48D8}" destId="{5617D598-CE37-42D9-A740-13E3010099AB}" srcOrd="0" destOrd="0" parTransId="{9364E9D9-119E-488B-A066-9F8BA9B25D57}" sibTransId="{CABC235C-440F-4986-9ECE-0D059FF1BACC}"/>
    <dgm:cxn modelId="{2291CCE4-9296-481F-89D4-26EA9CB05556}" type="presOf" srcId="{7839BDC9-71EE-4214-B9AB-2931EA0DA32B}" destId="{76261A79-1AB6-46E2-A677-3B1887F781E3}" srcOrd="0" destOrd="0" presId="urn:microsoft.com/office/officeart/2005/8/layout/rings+Icon"/>
    <dgm:cxn modelId="{B02549C9-79D1-43B6-B226-C226C1F6A09E}" type="presOf" srcId="{9CA10C7C-F358-4E21-AA1D-47DDF1AD48D8}" destId="{A6B9CA86-32A4-4A6E-AEDD-1C438D6EC54B}" srcOrd="0" destOrd="0" presId="urn:microsoft.com/office/officeart/2005/8/layout/rings+Icon"/>
    <dgm:cxn modelId="{D9F599A9-6E86-4193-AAB9-88412FE8726A}" type="presParOf" srcId="{A6B9CA86-32A4-4A6E-AEDD-1C438D6EC54B}" destId="{FBAEB0A9-44A9-497C-9DAE-2A8F22BFA7DA}" srcOrd="0" destOrd="0" presId="urn:microsoft.com/office/officeart/2005/8/layout/rings+Icon"/>
    <dgm:cxn modelId="{44C12FD2-84F1-493D-9CEB-B441307D1BE5}" type="presParOf" srcId="{A6B9CA86-32A4-4A6E-AEDD-1C438D6EC54B}" destId="{D70FA84E-700B-47FB-9726-8A709D4DAACC}" srcOrd="1" destOrd="0" presId="urn:microsoft.com/office/officeart/2005/8/layout/rings+Icon"/>
    <dgm:cxn modelId="{504AAF4D-D7AA-41C3-B97B-B400B3408450}" type="presParOf" srcId="{A6B9CA86-32A4-4A6E-AEDD-1C438D6EC54B}" destId="{76261A79-1AB6-46E2-A677-3B1887F781E3}" srcOrd="2" destOrd="0" presId="urn:microsoft.com/office/officeart/2005/8/layout/rings+Icon"/>
    <dgm:cxn modelId="{711BAAB4-FBE9-47BE-91CB-078F2079E23A}" type="presParOf" srcId="{A6B9CA86-32A4-4A6E-AEDD-1C438D6EC54B}" destId="{5E66C424-CAEC-4E04-84B1-1C373EDE06EE}" srcOrd="3" destOrd="0" presId="urn:microsoft.com/office/officeart/2005/8/layout/rings+Icon"/>
    <dgm:cxn modelId="{679D7D98-83A9-4428-9005-374E9C0F2128}" type="presParOf" srcId="{A6B9CA86-32A4-4A6E-AEDD-1C438D6EC54B}" destId="{8D56B9BE-F5F0-4A9C-86E7-F2E8B335AF61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020B1-64CC-4369-9C93-B999FCDDCCA3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6AA96B0-923D-4418-A3DF-4C8AE8F229C4}">
      <dgm:prSet phldrT="[Texto]" custT="1"/>
      <dgm:spPr/>
      <dgm:t>
        <a:bodyPr/>
        <a:lstStyle/>
        <a:p>
          <a:r>
            <a:rPr lang="pt-BR" sz="2200" b="0" dirty="0" smtClean="0">
              <a:latin typeface="Century Gothic" panose="020B0502020202020204" pitchFamily="34" charset="0"/>
            </a:rPr>
            <a:t>Mães infectadas pelo HIV;</a:t>
          </a:r>
          <a:endParaRPr lang="pt-BR" sz="2200" b="0" dirty="0">
            <a:latin typeface="Century Gothic" panose="020B0502020202020204" pitchFamily="34" charset="0"/>
          </a:endParaRPr>
        </a:p>
      </dgm:t>
    </dgm:pt>
    <dgm:pt modelId="{E7DD18AA-84D1-4B35-AFB5-82B399339C20}" type="parTrans" cxnId="{4863989B-F602-4214-9582-9AAF308F22D1}">
      <dgm:prSet/>
      <dgm:spPr/>
      <dgm:t>
        <a:bodyPr/>
        <a:lstStyle/>
        <a:p>
          <a:endParaRPr lang="pt-BR" sz="2200">
            <a:latin typeface="Century Gothic" panose="020B0502020202020204" pitchFamily="34" charset="0"/>
          </a:endParaRPr>
        </a:p>
      </dgm:t>
    </dgm:pt>
    <dgm:pt modelId="{FE85FD7E-6B4E-4635-8341-7403361BD99C}" type="sibTrans" cxnId="{4863989B-F602-4214-9582-9AAF308F22D1}">
      <dgm:prSet/>
      <dgm:spPr/>
      <dgm:t>
        <a:bodyPr/>
        <a:lstStyle/>
        <a:p>
          <a:endParaRPr lang="pt-BR" sz="2200">
            <a:latin typeface="Century Gothic" panose="020B0502020202020204" pitchFamily="34" charset="0"/>
          </a:endParaRPr>
        </a:p>
      </dgm:t>
    </dgm:pt>
    <dgm:pt modelId="{5DDAC287-69C3-4996-935F-E54AF7F2055C}">
      <dgm:prSet phldrT="[Texto]" custT="1"/>
      <dgm:spPr/>
      <dgm:t>
        <a:bodyPr/>
        <a:lstStyle/>
        <a:p>
          <a:r>
            <a:rPr lang="pt-BR" sz="2200" b="0" dirty="0" smtClean="0">
              <a:latin typeface="Century Gothic" panose="020B0502020202020204" pitchFamily="34" charset="0"/>
            </a:rPr>
            <a:t>Criança portadora de </a:t>
          </a:r>
          <a:r>
            <a:rPr lang="pt-BR" sz="2200" b="0" dirty="0" err="1" smtClean="0">
              <a:latin typeface="Century Gothic" panose="020B0502020202020204" pitchFamily="34" charset="0"/>
            </a:rPr>
            <a:t>galactosemia</a:t>
          </a:r>
          <a:r>
            <a:rPr lang="pt-BR" sz="2200" b="0" dirty="0" smtClean="0">
              <a:latin typeface="Century Gothic" panose="020B0502020202020204" pitchFamily="34" charset="0"/>
            </a:rPr>
            <a:t>, doença rara em que ela não pode ingerir leite humano ou qualquer outro que contenha lactose.</a:t>
          </a:r>
          <a:endParaRPr lang="pt-BR" sz="2200" b="0" dirty="0">
            <a:latin typeface="Century Gothic" panose="020B0502020202020204" pitchFamily="34" charset="0"/>
          </a:endParaRPr>
        </a:p>
      </dgm:t>
    </dgm:pt>
    <dgm:pt modelId="{E3965C3D-7439-4F01-BDA7-B948DCAF5239}" type="sibTrans" cxnId="{F9D64B8D-2184-40E5-9F01-6B317E3F7F15}">
      <dgm:prSet/>
      <dgm:spPr/>
      <dgm:t>
        <a:bodyPr/>
        <a:lstStyle/>
        <a:p>
          <a:endParaRPr lang="pt-BR" sz="2200">
            <a:latin typeface="Century Gothic" panose="020B0502020202020204" pitchFamily="34" charset="0"/>
          </a:endParaRPr>
        </a:p>
      </dgm:t>
    </dgm:pt>
    <dgm:pt modelId="{4C0A7E48-F01E-4254-BA79-8D89E44C3770}" type="parTrans" cxnId="{F9D64B8D-2184-40E5-9F01-6B317E3F7F15}">
      <dgm:prSet/>
      <dgm:spPr/>
      <dgm:t>
        <a:bodyPr/>
        <a:lstStyle/>
        <a:p>
          <a:endParaRPr lang="pt-BR" sz="2200">
            <a:latin typeface="Century Gothic" panose="020B0502020202020204" pitchFamily="34" charset="0"/>
          </a:endParaRPr>
        </a:p>
      </dgm:t>
    </dgm:pt>
    <dgm:pt modelId="{AF776003-7EFE-47C2-B77F-B760F6AB2A42}">
      <dgm:prSet phldrT="[Texto]" custT="1"/>
      <dgm:spPr/>
      <dgm:t>
        <a:bodyPr/>
        <a:lstStyle/>
        <a:p>
          <a:r>
            <a:rPr lang="pt-BR" sz="2200" b="0" dirty="0" smtClean="0">
              <a:latin typeface="Century Gothic" panose="020B0502020202020204" pitchFamily="34" charset="0"/>
            </a:rPr>
            <a:t>Uso de medicamentos incompatíveis com a amamentação. Alguns fármacos são citados como contraindicações absolutas ou relativas ao aleitamento, como por exemplo os </a:t>
          </a:r>
          <a:r>
            <a:rPr lang="pt-BR" sz="2200" b="0" dirty="0" err="1" smtClean="0">
              <a:latin typeface="Century Gothic" panose="020B0502020202020204" pitchFamily="34" charset="0"/>
            </a:rPr>
            <a:t>antineoplásicos</a:t>
          </a:r>
          <a:r>
            <a:rPr lang="pt-BR" sz="2200" b="0" dirty="0" smtClean="0">
              <a:latin typeface="Century Gothic" panose="020B0502020202020204" pitchFamily="34" charset="0"/>
            </a:rPr>
            <a:t> e radio fármacos.</a:t>
          </a:r>
          <a:endParaRPr lang="pt-BR" sz="2200" b="0" dirty="0">
            <a:latin typeface="Century Gothic" panose="020B0502020202020204" pitchFamily="34" charset="0"/>
          </a:endParaRPr>
        </a:p>
      </dgm:t>
    </dgm:pt>
    <dgm:pt modelId="{2662AAB9-B423-47F4-866C-D4A58B29DDC9}" type="sibTrans" cxnId="{7BA77C6A-2C03-4B11-9C07-0BD30D23BF9C}">
      <dgm:prSet/>
      <dgm:spPr/>
      <dgm:t>
        <a:bodyPr/>
        <a:lstStyle/>
        <a:p>
          <a:endParaRPr lang="pt-BR" sz="2200">
            <a:latin typeface="Century Gothic" panose="020B0502020202020204" pitchFamily="34" charset="0"/>
          </a:endParaRPr>
        </a:p>
      </dgm:t>
    </dgm:pt>
    <dgm:pt modelId="{9E88487A-B43D-4A3A-BA29-5FF518AFC13C}" type="parTrans" cxnId="{7BA77C6A-2C03-4B11-9C07-0BD30D23BF9C}">
      <dgm:prSet/>
      <dgm:spPr/>
      <dgm:t>
        <a:bodyPr/>
        <a:lstStyle/>
        <a:p>
          <a:endParaRPr lang="pt-BR" sz="2200">
            <a:latin typeface="Century Gothic" panose="020B0502020202020204" pitchFamily="34" charset="0"/>
          </a:endParaRPr>
        </a:p>
      </dgm:t>
    </dgm:pt>
    <dgm:pt modelId="{08501E4F-0E4F-4AE9-B525-AAA99391925A}" type="pres">
      <dgm:prSet presAssocID="{3BA020B1-64CC-4369-9C93-B999FCDDCCA3}" presName="Name0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71380A82-D898-4884-B656-1B7D0CA935B5}" type="pres">
      <dgm:prSet presAssocID="{F6AA96B0-923D-4418-A3DF-4C8AE8F229C4}" presName="noChildren" presStyleCnt="0"/>
      <dgm:spPr/>
    </dgm:pt>
    <dgm:pt modelId="{5CDAD5AC-93A2-4875-98E0-F6AF141058D3}" type="pres">
      <dgm:prSet presAssocID="{F6AA96B0-923D-4418-A3DF-4C8AE8F229C4}" presName="gap" presStyleCnt="0"/>
      <dgm:spPr/>
    </dgm:pt>
    <dgm:pt modelId="{51BBAF0F-1560-4B6C-B185-EDF27386C03D}" type="pres">
      <dgm:prSet presAssocID="{F6AA96B0-923D-4418-A3DF-4C8AE8F229C4}" presName="medCircle2" presStyleLbl="vennNode1" presStyleIdx="0" presStyleCnt="3"/>
      <dgm:spPr/>
    </dgm:pt>
    <dgm:pt modelId="{AF2D8CC5-A473-4C14-9987-B2BD4C203ED6}" type="pres">
      <dgm:prSet presAssocID="{F6AA96B0-923D-4418-A3DF-4C8AE8F229C4}" presName="txLvlOnly1" presStyleLbl="revTx" presStyleIdx="0" presStyleCnt="3"/>
      <dgm:spPr/>
      <dgm:t>
        <a:bodyPr/>
        <a:lstStyle/>
        <a:p>
          <a:endParaRPr lang="pt-BR"/>
        </a:p>
      </dgm:t>
    </dgm:pt>
    <dgm:pt modelId="{392A2794-F351-4AC3-81E9-3BF8E9C5DA8A}" type="pres">
      <dgm:prSet presAssocID="{AF776003-7EFE-47C2-B77F-B760F6AB2A42}" presName="noChildren" presStyleCnt="0"/>
      <dgm:spPr/>
    </dgm:pt>
    <dgm:pt modelId="{06808B34-38E3-4E11-9D34-285DF50B164B}" type="pres">
      <dgm:prSet presAssocID="{AF776003-7EFE-47C2-B77F-B760F6AB2A42}" presName="gap" presStyleCnt="0"/>
      <dgm:spPr/>
    </dgm:pt>
    <dgm:pt modelId="{7F23CE2C-31E2-41BE-A355-BD988DEA8CE8}" type="pres">
      <dgm:prSet presAssocID="{AF776003-7EFE-47C2-B77F-B760F6AB2A42}" presName="medCircle2" presStyleLbl="vennNode1" presStyleIdx="1" presStyleCnt="3"/>
      <dgm:spPr/>
    </dgm:pt>
    <dgm:pt modelId="{BD55D245-39D1-4EB5-9745-450364E9B544}" type="pres">
      <dgm:prSet presAssocID="{AF776003-7EFE-47C2-B77F-B760F6AB2A42}" presName="txLvlOnly1" presStyleLbl="revTx" presStyleIdx="1" presStyleCnt="3"/>
      <dgm:spPr/>
      <dgm:t>
        <a:bodyPr/>
        <a:lstStyle/>
        <a:p>
          <a:endParaRPr lang="pt-BR"/>
        </a:p>
      </dgm:t>
    </dgm:pt>
    <dgm:pt modelId="{D9F58460-E49F-4507-9B1F-003D31FD8B5F}" type="pres">
      <dgm:prSet presAssocID="{5DDAC287-69C3-4996-935F-E54AF7F2055C}" presName="noChildren" presStyleCnt="0"/>
      <dgm:spPr/>
    </dgm:pt>
    <dgm:pt modelId="{24ABC795-A334-445B-87CA-B0B35BC5C63D}" type="pres">
      <dgm:prSet presAssocID="{5DDAC287-69C3-4996-935F-E54AF7F2055C}" presName="gap" presStyleCnt="0"/>
      <dgm:spPr/>
    </dgm:pt>
    <dgm:pt modelId="{B0706890-A163-4DDC-BC62-65D4C6ADA5DC}" type="pres">
      <dgm:prSet presAssocID="{5DDAC287-69C3-4996-935F-E54AF7F2055C}" presName="medCircle2" presStyleLbl="vennNode1" presStyleIdx="2" presStyleCnt="3"/>
      <dgm:spPr/>
    </dgm:pt>
    <dgm:pt modelId="{7A8C75EA-3904-4004-8716-DE799504AD4B}" type="pres">
      <dgm:prSet presAssocID="{5DDAC287-69C3-4996-935F-E54AF7F2055C}" presName="txLvlOnly1" presStyleLbl="revTx" presStyleIdx="2" presStyleCnt="3"/>
      <dgm:spPr/>
      <dgm:t>
        <a:bodyPr/>
        <a:lstStyle/>
        <a:p>
          <a:endParaRPr lang="pt-BR"/>
        </a:p>
      </dgm:t>
    </dgm:pt>
  </dgm:ptLst>
  <dgm:cxnLst>
    <dgm:cxn modelId="{7BA77C6A-2C03-4B11-9C07-0BD30D23BF9C}" srcId="{3BA020B1-64CC-4369-9C93-B999FCDDCCA3}" destId="{AF776003-7EFE-47C2-B77F-B760F6AB2A42}" srcOrd="1" destOrd="0" parTransId="{9E88487A-B43D-4A3A-BA29-5FF518AFC13C}" sibTransId="{2662AAB9-B423-47F4-866C-D4A58B29DDC9}"/>
    <dgm:cxn modelId="{F9D64B8D-2184-40E5-9F01-6B317E3F7F15}" srcId="{3BA020B1-64CC-4369-9C93-B999FCDDCCA3}" destId="{5DDAC287-69C3-4996-935F-E54AF7F2055C}" srcOrd="2" destOrd="0" parTransId="{4C0A7E48-F01E-4254-BA79-8D89E44C3770}" sibTransId="{E3965C3D-7439-4F01-BDA7-B948DCAF5239}"/>
    <dgm:cxn modelId="{4863989B-F602-4214-9582-9AAF308F22D1}" srcId="{3BA020B1-64CC-4369-9C93-B999FCDDCCA3}" destId="{F6AA96B0-923D-4418-A3DF-4C8AE8F229C4}" srcOrd="0" destOrd="0" parTransId="{E7DD18AA-84D1-4B35-AFB5-82B399339C20}" sibTransId="{FE85FD7E-6B4E-4635-8341-7403361BD99C}"/>
    <dgm:cxn modelId="{156149DE-0EB2-4950-A8FF-DEEABD4B45FB}" type="presOf" srcId="{3BA020B1-64CC-4369-9C93-B999FCDDCCA3}" destId="{08501E4F-0E4F-4AE9-B525-AAA99391925A}" srcOrd="0" destOrd="0" presId="urn:microsoft.com/office/officeart/2008/layout/VerticalCircleList"/>
    <dgm:cxn modelId="{7A90C34D-6889-4241-B910-90C3BB73DE6D}" type="presOf" srcId="{F6AA96B0-923D-4418-A3DF-4C8AE8F229C4}" destId="{AF2D8CC5-A473-4C14-9987-B2BD4C203ED6}" srcOrd="0" destOrd="0" presId="urn:microsoft.com/office/officeart/2008/layout/VerticalCircleList"/>
    <dgm:cxn modelId="{D5427946-8429-4757-B908-A18396B5E1A8}" type="presOf" srcId="{AF776003-7EFE-47C2-B77F-B760F6AB2A42}" destId="{BD55D245-39D1-4EB5-9745-450364E9B544}" srcOrd="0" destOrd="0" presId="urn:microsoft.com/office/officeart/2008/layout/VerticalCircleList"/>
    <dgm:cxn modelId="{062D0296-3841-4800-9D1F-910197834F01}" type="presOf" srcId="{5DDAC287-69C3-4996-935F-E54AF7F2055C}" destId="{7A8C75EA-3904-4004-8716-DE799504AD4B}" srcOrd="0" destOrd="0" presId="urn:microsoft.com/office/officeart/2008/layout/VerticalCircleList"/>
    <dgm:cxn modelId="{2FD4F2DF-0004-439B-B255-3DB49ACF06D2}" type="presParOf" srcId="{08501E4F-0E4F-4AE9-B525-AAA99391925A}" destId="{71380A82-D898-4884-B656-1B7D0CA935B5}" srcOrd="0" destOrd="0" presId="urn:microsoft.com/office/officeart/2008/layout/VerticalCircleList"/>
    <dgm:cxn modelId="{86C0B4A8-BDB9-4C3A-B087-DAAEE397A78C}" type="presParOf" srcId="{71380A82-D898-4884-B656-1B7D0CA935B5}" destId="{5CDAD5AC-93A2-4875-98E0-F6AF141058D3}" srcOrd="0" destOrd="0" presId="urn:microsoft.com/office/officeart/2008/layout/VerticalCircleList"/>
    <dgm:cxn modelId="{0B35A725-99BC-4D95-B533-88BE98BB7BD7}" type="presParOf" srcId="{71380A82-D898-4884-B656-1B7D0CA935B5}" destId="{51BBAF0F-1560-4B6C-B185-EDF27386C03D}" srcOrd="1" destOrd="0" presId="urn:microsoft.com/office/officeart/2008/layout/VerticalCircleList"/>
    <dgm:cxn modelId="{DE6406C9-84DF-4684-82C9-44050AAF6687}" type="presParOf" srcId="{71380A82-D898-4884-B656-1B7D0CA935B5}" destId="{AF2D8CC5-A473-4C14-9987-B2BD4C203ED6}" srcOrd="2" destOrd="0" presId="urn:microsoft.com/office/officeart/2008/layout/VerticalCircleList"/>
    <dgm:cxn modelId="{9FE4D546-4884-4CBB-AD3B-293AEB053D59}" type="presParOf" srcId="{08501E4F-0E4F-4AE9-B525-AAA99391925A}" destId="{392A2794-F351-4AC3-81E9-3BF8E9C5DA8A}" srcOrd="1" destOrd="0" presId="urn:microsoft.com/office/officeart/2008/layout/VerticalCircleList"/>
    <dgm:cxn modelId="{369816F9-EA2F-45C3-B3CE-5330919D6AD7}" type="presParOf" srcId="{392A2794-F351-4AC3-81E9-3BF8E9C5DA8A}" destId="{06808B34-38E3-4E11-9D34-285DF50B164B}" srcOrd="0" destOrd="0" presId="urn:microsoft.com/office/officeart/2008/layout/VerticalCircleList"/>
    <dgm:cxn modelId="{AB804429-0E42-4D02-803D-42882A93F3F9}" type="presParOf" srcId="{392A2794-F351-4AC3-81E9-3BF8E9C5DA8A}" destId="{7F23CE2C-31E2-41BE-A355-BD988DEA8CE8}" srcOrd="1" destOrd="0" presId="urn:microsoft.com/office/officeart/2008/layout/VerticalCircleList"/>
    <dgm:cxn modelId="{70871A76-9799-4F7E-B168-38C2264A488B}" type="presParOf" srcId="{392A2794-F351-4AC3-81E9-3BF8E9C5DA8A}" destId="{BD55D245-39D1-4EB5-9745-450364E9B544}" srcOrd="2" destOrd="0" presId="urn:microsoft.com/office/officeart/2008/layout/VerticalCircleList"/>
    <dgm:cxn modelId="{2743CA15-47A3-40F8-BB68-2AA76AC24FD0}" type="presParOf" srcId="{08501E4F-0E4F-4AE9-B525-AAA99391925A}" destId="{D9F58460-E49F-4507-9B1F-003D31FD8B5F}" srcOrd="2" destOrd="0" presId="urn:microsoft.com/office/officeart/2008/layout/VerticalCircleList"/>
    <dgm:cxn modelId="{E4059541-55C4-482E-BB4D-253BABC31891}" type="presParOf" srcId="{D9F58460-E49F-4507-9B1F-003D31FD8B5F}" destId="{24ABC795-A334-445B-87CA-B0B35BC5C63D}" srcOrd="0" destOrd="0" presId="urn:microsoft.com/office/officeart/2008/layout/VerticalCircleList"/>
    <dgm:cxn modelId="{9F02581D-2E8C-4361-9A0B-FC1691C4FEF0}" type="presParOf" srcId="{D9F58460-E49F-4507-9B1F-003D31FD8B5F}" destId="{B0706890-A163-4DDC-BC62-65D4C6ADA5DC}" srcOrd="1" destOrd="0" presId="urn:microsoft.com/office/officeart/2008/layout/VerticalCircleList"/>
    <dgm:cxn modelId="{C4DAC2F6-2BBB-4703-80EB-0BEF0B5BBEC7}" type="presParOf" srcId="{D9F58460-E49F-4507-9B1F-003D31FD8B5F}" destId="{7A8C75EA-3904-4004-8716-DE799504AD4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A020B1-64CC-4369-9C93-B999FCDDCCA3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6AA96B0-923D-4418-A3DF-4C8AE8F229C4}">
      <dgm:prSet phldrT="[Texto]" custT="1"/>
      <dgm:spPr/>
      <dgm:t>
        <a:bodyPr/>
        <a:lstStyle/>
        <a:p>
          <a:r>
            <a:rPr lang="pt-BR" sz="2400" b="0" dirty="0" smtClean="0">
              <a:latin typeface="Century Gothic" panose="020B0502020202020204" pitchFamily="34" charset="0"/>
            </a:rPr>
            <a:t>Mães com varicela;</a:t>
          </a:r>
          <a:endParaRPr lang="pt-BR" sz="2400" b="0" dirty="0">
            <a:latin typeface="Century Gothic" panose="020B0502020202020204" pitchFamily="34" charset="0"/>
          </a:endParaRPr>
        </a:p>
      </dgm:t>
    </dgm:pt>
    <dgm:pt modelId="{E7DD18AA-84D1-4B35-AFB5-82B399339C20}" type="parTrans" cxnId="{4863989B-F602-4214-9582-9AAF308F22D1}">
      <dgm:prSet/>
      <dgm:spPr/>
      <dgm:t>
        <a:bodyPr/>
        <a:lstStyle/>
        <a:p>
          <a:endParaRPr lang="pt-BR" sz="2400">
            <a:latin typeface="Century Gothic" panose="020B0502020202020204" pitchFamily="34" charset="0"/>
          </a:endParaRPr>
        </a:p>
      </dgm:t>
    </dgm:pt>
    <dgm:pt modelId="{FE85FD7E-6B4E-4635-8341-7403361BD99C}" type="sibTrans" cxnId="{4863989B-F602-4214-9582-9AAF308F22D1}">
      <dgm:prSet/>
      <dgm:spPr/>
      <dgm:t>
        <a:bodyPr/>
        <a:lstStyle/>
        <a:p>
          <a:endParaRPr lang="pt-BR" sz="2400">
            <a:latin typeface="Century Gothic" panose="020B0502020202020204" pitchFamily="34" charset="0"/>
          </a:endParaRPr>
        </a:p>
      </dgm:t>
    </dgm:pt>
    <dgm:pt modelId="{5DDAC287-69C3-4996-935F-E54AF7F2055C}">
      <dgm:prSet phldrT="[Texto]" custT="1"/>
      <dgm:spPr/>
      <dgm:t>
        <a:bodyPr/>
        <a:lstStyle/>
        <a:p>
          <a:r>
            <a:rPr lang="pt-BR" sz="2400" b="0" dirty="0" smtClean="0">
              <a:latin typeface="Century Gothic" panose="020B0502020202020204" pitchFamily="34" charset="0"/>
            </a:rPr>
            <a:t>Doença de Chagas na fase aguda</a:t>
          </a:r>
          <a:endParaRPr lang="pt-BR" sz="2400" b="0" dirty="0">
            <a:latin typeface="Century Gothic" panose="020B0502020202020204" pitchFamily="34" charset="0"/>
          </a:endParaRPr>
        </a:p>
      </dgm:t>
    </dgm:pt>
    <dgm:pt modelId="{E3965C3D-7439-4F01-BDA7-B948DCAF5239}" type="sibTrans" cxnId="{F9D64B8D-2184-40E5-9F01-6B317E3F7F15}">
      <dgm:prSet/>
      <dgm:spPr/>
      <dgm:t>
        <a:bodyPr/>
        <a:lstStyle/>
        <a:p>
          <a:endParaRPr lang="pt-BR" sz="2400">
            <a:latin typeface="Century Gothic" panose="020B0502020202020204" pitchFamily="34" charset="0"/>
          </a:endParaRPr>
        </a:p>
      </dgm:t>
    </dgm:pt>
    <dgm:pt modelId="{4C0A7E48-F01E-4254-BA79-8D89E44C3770}" type="parTrans" cxnId="{F9D64B8D-2184-40E5-9F01-6B317E3F7F15}">
      <dgm:prSet/>
      <dgm:spPr/>
      <dgm:t>
        <a:bodyPr/>
        <a:lstStyle/>
        <a:p>
          <a:endParaRPr lang="pt-BR" sz="2400">
            <a:latin typeface="Century Gothic" panose="020B0502020202020204" pitchFamily="34" charset="0"/>
          </a:endParaRPr>
        </a:p>
      </dgm:t>
    </dgm:pt>
    <dgm:pt modelId="{AF776003-7EFE-47C2-B77F-B760F6AB2A42}">
      <dgm:prSet phldrT="[Texto]" custT="1"/>
      <dgm:spPr/>
      <dgm:t>
        <a:bodyPr/>
        <a:lstStyle/>
        <a:p>
          <a:r>
            <a:rPr lang="pt-BR" sz="2400" b="0" dirty="0" smtClean="0">
              <a:latin typeface="Century Gothic" panose="020B0502020202020204" pitchFamily="34" charset="0"/>
            </a:rPr>
            <a:t>Infecção herpética na mama</a:t>
          </a:r>
          <a:endParaRPr lang="pt-BR" sz="2400" b="0" dirty="0">
            <a:latin typeface="Century Gothic" panose="020B0502020202020204" pitchFamily="34" charset="0"/>
          </a:endParaRPr>
        </a:p>
      </dgm:t>
    </dgm:pt>
    <dgm:pt modelId="{2662AAB9-B423-47F4-866C-D4A58B29DDC9}" type="sibTrans" cxnId="{7BA77C6A-2C03-4B11-9C07-0BD30D23BF9C}">
      <dgm:prSet/>
      <dgm:spPr/>
      <dgm:t>
        <a:bodyPr/>
        <a:lstStyle/>
        <a:p>
          <a:endParaRPr lang="pt-BR" sz="2400">
            <a:latin typeface="Century Gothic" panose="020B0502020202020204" pitchFamily="34" charset="0"/>
          </a:endParaRPr>
        </a:p>
      </dgm:t>
    </dgm:pt>
    <dgm:pt modelId="{9E88487A-B43D-4A3A-BA29-5FF518AFC13C}" type="parTrans" cxnId="{7BA77C6A-2C03-4B11-9C07-0BD30D23BF9C}">
      <dgm:prSet/>
      <dgm:spPr/>
      <dgm:t>
        <a:bodyPr/>
        <a:lstStyle/>
        <a:p>
          <a:endParaRPr lang="pt-BR" sz="2400">
            <a:latin typeface="Century Gothic" panose="020B0502020202020204" pitchFamily="34" charset="0"/>
          </a:endParaRPr>
        </a:p>
      </dgm:t>
    </dgm:pt>
    <dgm:pt modelId="{A13242E9-CD3A-4A2B-A863-4C409D4B2200}">
      <dgm:prSet phldrT="[Texto]" custT="1"/>
      <dgm:spPr/>
      <dgm:t>
        <a:bodyPr/>
        <a:lstStyle/>
        <a:p>
          <a:r>
            <a:rPr lang="pt-BR" sz="2400" b="0" dirty="0" smtClean="0">
              <a:latin typeface="Century Gothic" panose="020B0502020202020204" pitchFamily="34" charset="0"/>
            </a:rPr>
            <a:t>Abscesso mamário</a:t>
          </a:r>
          <a:endParaRPr lang="pt-BR" sz="2400" b="0" dirty="0">
            <a:latin typeface="Century Gothic" panose="020B0502020202020204" pitchFamily="34" charset="0"/>
          </a:endParaRPr>
        </a:p>
      </dgm:t>
    </dgm:pt>
    <dgm:pt modelId="{DC9AD578-F81F-442E-A1B7-DD1C86469DB4}" type="parTrans" cxnId="{03133A17-ECDE-4D43-9A13-177D0F2B3138}">
      <dgm:prSet/>
      <dgm:spPr/>
      <dgm:t>
        <a:bodyPr/>
        <a:lstStyle/>
        <a:p>
          <a:endParaRPr lang="pt-BR" sz="2400">
            <a:latin typeface="Century Gothic" panose="020B0502020202020204" pitchFamily="34" charset="0"/>
          </a:endParaRPr>
        </a:p>
      </dgm:t>
    </dgm:pt>
    <dgm:pt modelId="{BC995EED-9B98-4631-BE7F-6F1839C942E1}" type="sibTrans" cxnId="{03133A17-ECDE-4D43-9A13-177D0F2B3138}">
      <dgm:prSet/>
      <dgm:spPr/>
      <dgm:t>
        <a:bodyPr/>
        <a:lstStyle/>
        <a:p>
          <a:endParaRPr lang="pt-BR" sz="2400">
            <a:latin typeface="Century Gothic" panose="020B0502020202020204" pitchFamily="34" charset="0"/>
          </a:endParaRPr>
        </a:p>
      </dgm:t>
    </dgm:pt>
    <dgm:pt modelId="{941EDF35-A216-4625-A135-1DA2FFA6BEC4}">
      <dgm:prSet phldrT="[Texto]" custT="1"/>
      <dgm:spPr/>
      <dgm:t>
        <a:bodyPr/>
        <a:lstStyle/>
        <a:p>
          <a:r>
            <a:rPr lang="pt-BR" sz="2400" b="0" dirty="0" smtClean="0">
              <a:latin typeface="Century Gothic" panose="020B0502020202020204" pitchFamily="34" charset="0"/>
            </a:rPr>
            <a:t>Drogas de Abuso</a:t>
          </a:r>
          <a:endParaRPr lang="pt-BR" sz="2400" b="0" dirty="0">
            <a:latin typeface="Century Gothic" panose="020B0502020202020204" pitchFamily="34" charset="0"/>
          </a:endParaRPr>
        </a:p>
      </dgm:t>
    </dgm:pt>
    <dgm:pt modelId="{5577F316-1719-4997-997D-04DC9DF250C7}" type="parTrans" cxnId="{E26B5A6F-7569-4EF2-8F0B-134236A8A6E4}">
      <dgm:prSet/>
      <dgm:spPr/>
      <dgm:t>
        <a:bodyPr/>
        <a:lstStyle/>
        <a:p>
          <a:endParaRPr lang="pt-BR" sz="2400">
            <a:latin typeface="Century Gothic" panose="020B0502020202020204" pitchFamily="34" charset="0"/>
          </a:endParaRPr>
        </a:p>
      </dgm:t>
    </dgm:pt>
    <dgm:pt modelId="{6EC3E7FD-C653-4931-B52B-BD80A5BB15BC}" type="sibTrans" cxnId="{E26B5A6F-7569-4EF2-8F0B-134236A8A6E4}">
      <dgm:prSet/>
      <dgm:spPr/>
      <dgm:t>
        <a:bodyPr/>
        <a:lstStyle/>
        <a:p>
          <a:endParaRPr lang="pt-BR" sz="2400">
            <a:latin typeface="Century Gothic" panose="020B0502020202020204" pitchFamily="34" charset="0"/>
          </a:endParaRPr>
        </a:p>
      </dgm:t>
    </dgm:pt>
    <dgm:pt modelId="{08501E4F-0E4F-4AE9-B525-AAA99391925A}" type="pres">
      <dgm:prSet presAssocID="{3BA020B1-64CC-4369-9C93-B999FCDDCCA3}" presName="Name0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71380A82-D898-4884-B656-1B7D0CA935B5}" type="pres">
      <dgm:prSet presAssocID="{F6AA96B0-923D-4418-A3DF-4C8AE8F229C4}" presName="noChildren" presStyleCnt="0"/>
      <dgm:spPr/>
    </dgm:pt>
    <dgm:pt modelId="{5CDAD5AC-93A2-4875-98E0-F6AF141058D3}" type="pres">
      <dgm:prSet presAssocID="{F6AA96B0-923D-4418-A3DF-4C8AE8F229C4}" presName="gap" presStyleCnt="0"/>
      <dgm:spPr/>
    </dgm:pt>
    <dgm:pt modelId="{51BBAF0F-1560-4B6C-B185-EDF27386C03D}" type="pres">
      <dgm:prSet presAssocID="{F6AA96B0-923D-4418-A3DF-4C8AE8F229C4}" presName="medCircle2" presStyleLbl="vennNode1" presStyleIdx="0" presStyleCnt="5"/>
      <dgm:spPr/>
    </dgm:pt>
    <dgm:pt modelId="{AF2D8CC5-A473-4C14-9987-B2BD4C203ED6}" type="pres">
      <dgm:prSet presAssocID="{F6AA96B0-923D-4418-A3DF-4C8AE8F229C4}" presName="txLvlOnly1" presStyleLbl="revTx" presStyleIdx="0" presStyleCnt="5"/>
      <dgm:spPr/>
      <dgm:t>
        <a:bodyPr/>
        <a:lstStyle/>
        <a:p>
          <a:endParaRPr lang="pt-BR"/>
        </a:p>
      </dgm:t>
    </dgm:pt>
    <dgm:pt modelId="{392A2794-F351-4AC3-81E9-3BF8E9C5DA8A}" type="pres">
      <dgm:prSet presAssocID="{AF776003-7EFE-47C2-B77F-B760F6AB2A42}" presName="noChildren" presStyleCnt="0"/>
      <dgm:spPr/>
    </dgm:pt>
    <dgm:pt modelId="{06808B34-38E3-4E11-9D34-285DF50B164B}" type="pres">
      <dgm:prSet presAssocID="{AF776003-7EFE-47C2-B77F-B760F6AB2A42}" presName="gap" presStyleCnt="0"/>
      <dgm:spPr/>
    </dgm:pt>
    <dgm:pt modelId="{7F23CE2C-31E2-41BE-A355-BD988DEA8CE8}" type="pres">
      <dgm:prSet presAssocID="{AF776003-7EFE-47C2-B77F-B760F6AB2A42}" presName="medCircle2" presStyleLbl="vennNode1" presStyleIdx="1" presStyleCnt="5"/>
      <dgm:spPr/>
    </dgm:pt>
    <dgm:pt modelId="{BD55D245-39D1-4EB5-9745-450364E9B544}" type="pres">
      <dgm:prSet presAssocID="{AF776003-7EFE-47C2-B77F-B760F6AB2A42}" presName="txLvlOnly1" presStyleLbl="revTx" presStyleIdx="1" presStyleCnt="5"/>
      <dgm:spPr/>
      <dgm:t>
        <a:bodyPr/>
        <a:lstStyle/>
        <a:p>
          <a:endParaRPr lang="pt-BR"/>
        </a:p>
      </dgm:t>
    </dgm:pt>
    <dgm:pt modelId="{D9F58460-E49F-4507-9B1F-003D31FD8B5F}" type="pres">
      <dgm:prSet presAssocID="{5DDAC287-69C3-4996-935F-E54AF7F2055C}" presName="noChildren" presStyleCnt="0"/>
      <dgm:spPr/>
    </dgm:pt>
    <dgm:pt modelId="{24ABC795-A334-445B-87CA-B0B35BC5C63D}" type="pres">
      <dgm:prSet presAssocID="{5DDAC287-69C3-4996-935F-E54AF7F2055C}" presName="gap" presStyleCnt="0"/>
      <dgm:spPr/>
    </dgm:pt>
    <dgm:pt modelId="{B0706890-A163-4DDC-BC62-65D4C6ADA5DC}" type="pres">
      <dgm:prSet presAssocID="{5DDAC287-69C3-4996-935F-E54AF7F2055C}" presName="medCircle2" presStyleLbl="vennNode1" presStyleIdx="2" presStyleCnt="5"/>
      <dgm:spPr/>
    </dgm:pt>
    <dgm:pt modelId="{7A8C75EA-3904-4004-8716-DE799504AD4B}" type="pres">
      <dgm:prSet presAssocID="{5DDAC287-69C3-4996-935F-E54AF7F2055C}" presName="txLvlOnly1" presStyleLbl="revTx" presStyleIdx="2" presStyleCnt="5"/>
      <dgm:spPr/>
      <dgm:t>
        <a:bodyPr/>
        <a:lstStyle/>
        <a:p>
          <a:endParaRPr lang="pt-BR"/>
        </a:p>
      </dgm:t>
    </dgm:pt>
    <dgm:pt modelId="{4C7B4272-19E2-4FDA-BC9A-9FFF24CCA7A2}" type="pres">
      <dgm:prSet presAssocID="{A13242E9-CD3A-4A2B-A863-4C409D4B2200}" presName="noChildren" presStyleCnt="0"/>
      <dgm:spPr/>
    </dgm:pt>
    <dgm:pt modelId="{3CE05EE4-1BB9-472F-9F5D-89ED176D5052}" type="pres">
      <dgm:prSet presAssocID="{A13242E9-CD3A-4A2B-A863-4C409D4B2200}" presName="gap" presStyleCnt="0"/>
      <dgm:spPr/>
    </dgm:pt>
    <dgm:pt modelId="{250D53B3-E72F-4A62-B703-75EBF9C54CFF}" type="pres">
      <dgm:prSet presAssocID="{A13242E9-CD3A-4A2B-A863-4C409D4B2200}" presName="medCircle2" presStyleLbl="vennNode1" presStyleIdx="3" presStyleCnt="5"/>
      <dgm:spPr/>
    </dgm:pt>
    <dgm:pt modelId="{FE575286-EBD9-45E6-925E-DA1F28ABF0A9}" type="pres">
      <dgm:prSet presAssocID="{A13242E9-CD3A-4A2B-A863-4C409D4B2200}" presName="txLvlOnly1" presStyleLbl="revTx" presStyleIdx="3" presStyleCnt="5"/>
      <dgm:spPr/>
      <dgm:t>
        <a:bodyPr/>
        <a:lstStyle/>
        <a:p>
          <a:endParaRPr lang="pt-BR"/>
        </a:p>
      </dgm:t>
    </dgm:pt>
    <dgm:pt modelId="{CE25D776-5369-4215-ACAC-7CE406E7B285}" type="pres">
      <dgm:prSet presAssocID="{941EDF35-A216-4625-A135-1DA2FFA6BEC4}" presName="noChildren" presStyleCnt="0"/>
      <dgm:spPr/>
    </dgm:pt>
    <dgm:pt modelId="{AB1329E4-F529-48B2-A2F1-63C93B9D3559}" type="pres">
      <dgm:prSet presAssocID="{941EDF35-A216-4625-A135-1DA2FFA6BEC4}" presName="gap" presStyleCnt="0"/>
      <dgm:spPr/>
    </dgm:pt>
    <dgm:pt modelId="{B446239F-A598-45AA-A7A7-73B14F4DBB9E}" type="pres">
      <dgm:prSet presAssocID="{941EDF35-A216-4625-A135-1DA2FFA6BEC4}" presName="medCircle2" presStyleLbl="vennNode1" presStyleIdx="4" presStyleCnt="5"/>
      <dgm:spPr/>
    </dgm:pt>
    <dgm:pt modelId="{8DF3EFF6-C183-4A29-9300-9E9612F417B8}" type="pres">
      <dgm:prSet presAssocID="{941EDF35-A216-4625-A135-1DA2FFA6BEC4}" presName="txLvlOnly1" presStyleLbl="revTx" presStyleIdx="4" presStyleCnt="5"/>
      <dgm:spPr/>
      <dgm:t>
        <a:bodyPr/>
        <a:lstStyle/>
        <a:p>
          <a:endParaRPr lang="pt-BR"/>
        </a:p>
      </dgm:t>
    </dgm:pt>
  </dgm:ptLst>
  <dgm:cxnLst>
    <dgm:cxn modelId="{B5F408BC-C9F9-4886-875F-F3413A55BEFC}" type="presOf" srcId="{AF776003-7EFE-47C2-B77F-B760F6AB2A42}" destId="{BD55D245-39D1-4EB5-9745-450364E9B544}" srcOrd="0" destOrd="0" presId="urn:microsoft.com/office/officeart/2008/layout/VerticalCircleList"/>
    <dgm:cxn modelId="{03133A17-ECDE-4D43-9A13-177D0F2B3138}" srcId="{3BA020B1-64CC-4369-9C93-B999FCDDCCA3}" destId="{A13242E9-CD3A-4A2B-A863-4C409D4B2200}" srcOrd="3" destOrd="0" parTransId="{DC9AD578-F81F-442E-A1B7-DD1C86469DB4}" sibTransId="{BC995EED-9B98-4631-BE7F-6F1839C942E1}"/>
    <dgm:cxn modelId="{4464E27E-93B8-4FE8-B9F5-35664B67033A}" type="presOf" srcId="{F6AA96B0-923D-4418-A3DF-4C8AE8F229C4}" destId="{AF2D8CC5-A473-4C14-9987-B2BD4C203ED6}" srcOrd="0" destOrd="0" presId="urn:microsoft.com/office/officeart/2008/layout/VerticalCircleList"/>
    <dgm:cxn modelId="{5AB0E2AB-47B1-4AD7-AF30-0A265F9C44EC}" type="presOf" srcId="{3BA020B1-64CC-4369-9C93-B999FCDDCCA3}" destId="{08501E4F-0E4F-4AE9-B525-AAA99391925A}" srcOrd="0" destOrd="0" presId="urn:microsoft.com/office/officeart/2008/layout/VerticalCircleList"/>
    <dgm:cxn modelId="{8CCCD0D4-A121-4EE3-8BC6-F00646721C8B}" type="presOf" srcId="{941EDF35-A216-4625-A135-1DA2FFA6BEC4}" destId="{8DF3EFF6-C183-4A29-9300-9E9612F417B8}" srcOrd="0" destOrd="0" presId="urn:microsoft.com/office/officeart/2008/layout/VerticalCircleList"/>
    <dgm:cxn modelId="{1735A712-7C41-4B04-8DB2-E70D17F0B9A0}" type="presOf" srcId="{5DDAC287-69C3-4996-935F-E54AF7F2055C}" destId="{7A8C75EA-3904-4004-8716-DE799504AD4B}" srcOrd="0" destOrd="0" presId="urn:microsoft.com/office/officeart/2008/layout/VerticalCircleList"/>
    <dgm:cxn modelId="{E26B5A6F-7569-4EF2-8F0B-134236A8A6E4}" srcId="{3BA020B1-64CC-4369-9C93-B999FCDDCCA3}" destId="{941EDF35-A216-4625-A135-1DA2FFA6BEC4}" srcOrd="4" destOrd="0" parTransId="{5577F316-1719-4997-997D-04DC9DF250C7}" sibTransId="{6EC3E7FD-C653-4931-B52B-BD80A5BB15BC}"/>
    <dgm:cxn modelId="{7BA77C6A-2C03-4B11-9C07-0BD30D23BF9C}" srcId="{3BA020B1-64CC-4369-9C93-B999FCDDCCA3}" destId="{AF776003-7EFE-47C2-B77F-B760F6AB2A42}" srcOrd="1" destOrd="0" parTransId="{9E88487A-B43D-4A3A-BA29-5FF518AFC13C}" sibTransId="{2662AAB9-B423-47F4-866C-D4A58B29DDC9}"/>
    <dgm:cxn modelId="{4863989B-F602-4214-9582-9AAF308F22D1}" srcId="{3BA020B1-64CC-4369-9C93-B999FCDDCCA3}" destId="{F6AA96B0-923D-4418-A3DF-4C8AE8F229C4}" srcOrd="0" destOrd="0" parTransId="{E7DD18AA-84D1-4B35-AFB5-82B399339C20}" sibTransId="{FE85FD7E-6B4E-4635-8341-7403361BD99C}"/>
    <dgm:cxn modelId="{F9D64B8D-2184-40E5-9F01-6B317E3F7F15}" srcId="{3BA020B1-64CC-4369-9C93-B999FCDDCCA3}" destId="{5DDAC287-69C3-4996-935F-E54AF7F2055C}" srcOrd="2" destOrd="0" parTransId="{4C0A7E48-F01E-4254-BA79-8D89E44C3770}" sibTransId="{E3965C3D-7439-4F01-BDA7-B948DCAF5239}"/>
    <dgm:cxn modelId="{99C1776C-FA75-41BE-A99F-DC47570FFB45}" type="presOf" srcId="{A13242E9-CD3A-4A2B-A863-4C409D4B2200}" destId="{FE575286-EBD9-45E6-925E-DA1F28ABF0A9}" srcOrd="0" destOrd="0" presId="urn:microsoft.com/office/officeart/2008/layout/VerticalCircleList"/>
    <dgm:cxn modelId="{BA0BE48F-9469-41A3-BD01-3F1225B13B89}" type="presParOf" srcId="{08501E4F-0E4F-4AE9-B525-AAA99391925A}" destId="{71380A82-D898-4884-B656-1B7D0CA935B5}" srcOrd="0" destOrd="0" presId="urn:microsoft.com/office/officeart/2008/layout/VerticalCircleList"/>
    <dgm:cxn modelId="{C17047DF-870C-46AB-BCDB-AD9CA6613F9B}" type="presParOf" srcId="{71380A82-D898-4884-B656-1B7D0CA935B5}" destId="{5CDAD5AC-93A2-4875-98E0-F6AF141058D3}" srcOrd="0" destOrd="0" presId="urn:microsoft.com/office/officeart/2008/layout/VerticalCircleList"/>
    <dgm:cxn modelId="{8107DFFC-7610-4DB8-96A3-5280C6FF2D08}" type="presParOf" srcId="{71380A82-D898-4884-B656-1B7D0CA935B5}" destId="{51BBAF0F-1560-4B6C-B185-EDF27386C03D}" srcOrd="1" destOrd="0" presId="urn:microsoft.com/office/officeart/2008/layout/VerticalCircleList"/>
    <dgm:cxn modelId="{98FDF42D-6F01-471D-A022-F762F7F3B1E3}" type="presParOf" srcId="{71380A82-D898-4884-B656-1B7D0CA935B5}" destId="{AF2D8CC5-A473-4C14-9987-B2BD4C203ED6}" srcOrd="2" destOrd="0" presId="urn:microsoft.com/office/officeart/2008/layout/VerticalCircleList"/>
    <dgm:cxn modelId="{C724026F-2180-4298-BFD7-0B56B4A66E26}" type="presParOf" srcId="{08501E4F-0E4F-4AE9-B525-AAA99391925A}" destId="{392A2794-F351-4AC3-81E9-3BF8E9C5DA8A}" srcOrd="1" destOrd="0" presId="urn:microsoft.com/office/officeart/2008/layout/VerticalCircleList"/>
    <dgm:cxn modelId="{093E8851-A2BE-40FC-B1CF-D70E14983B0F}" type="presParOf" srcId="{392A2794-F351-4AC3-81E9-3BF8E9C5DA8A}" destId="{06808B34-38E3-4E11-9D34-285DF50B164B}" srcOrd="0" destOrd="0" presId="urn:microsoft.com/office/officeart/2008/layout/VerticalCircleList"/>
    <dgm:cxn modelId="{0D7CCA4B-21DA-463A-A214-D2AFC2D68CD5}" type="presParOf" srcId="{392A2794-F351-4AC3-81E9-3BF8E9C5DA8A}" destId="{7F23CE2C-31E2-41BE-A355-BD988DEA8CE8}" srcOrd="1" destOrd="0" presId="urn:microsoft.com/office/officeart/2008/layout/VerticalCircleList"/>
    <dgm:cxn modelId="{47EB6F0A-DC9D-4040-8C96-21445684B9BC}" type="presParOf" srcId="{392A2794-F351-4AC3-81E9-3BF8E9C5DA8A}" destId="{BD55D245-39D1-4EB5-9745-450364E9B544}" srcOrd="2" destOrd="0" presId="urn:microsoft.com/office/officeart/2008/layout/VerticalCircleList"/>
    <dgm:cxn modelId="{779F08B5-2373-438C-B896-D2EDB486D4BC}" type="presParOf" srcId="{08501E4F-0E4F-4AE9-B525-AAA99391925A}" destId="{D9F58460-E49F-4507-9B1F-003D31FD8B5F}" srcOrd="2" destOrd="0" presId="urn:microsoft.com/office/officeart/2008/layout/VerticalCircleList"/>
    <dgm:cxn modelId="{E32ADF31-84FB-4C83-8AD0-7CFDB70F54FB}" type="presParOf" srcId="{D9F58460-E49F-4507-9B1F-003D31FD8B5F}" destId="{24ABC795-A334-445B-87CA-B0B35BC5C63D}" srcOrd="0" destOrd="0" presId="urn:microsoft.com/office/officeart/2008/layout/VerticalCircleList"/>
    <dgm:cxn modelId="{7DD295D8-AACB-40AD-84C1-3B3EC7681D98}" type="presParOf" srcId="{D9F58460-E49F-4507-9B1F-003D31FD8B5F}" destId="{B0706890-A163-4DDC-BC62-65D4C6ADA5DC}" srcOrd="1" destOrd="0" presId="urn:microsoft.com/office/officeart/2008/layout/VerticalCircleList"/>
    <dgm:cxn modelId="{F3F981E3-9371-40EE-A036-4465F736A359}" type="presParOf" srcId="{D9F58460-E49F-4507-9B1F-003D31FD8B5F}" destId="{7A8C75EA-3904-4004-8716-DE799504AD4B}" srcOrd="2" destOrd="0" presId="urn:microsoft.com/office/officeart/2008/layout/VerticalCircleList"/>
    <dgm:cxn modelId="{8B33A42E-EC3D-47CF-8F09-DCA8C0967521}" type="presParOf" srcId="{08501E4F-0E4F-4AE9-B525-AAA99391925A}" destId="{4C7B4272-19E2-4FDA-BC9A-9FFF24CCA7A2}" srcOrd="3" destOrd="0" presId="urn:microsoft.com/office/officeart/2008/layout/VerticalCircleList"/>
    <dgm:cxn modelId="{1AFD0C6C-6DCD-486D-A360-116E944225D5}" type="presParOf" srcId="{4C7B4272-19E2-4FDA-BC9A-9FFF24CCA7A2}" destId="{3CE05EE4-1BB9-472F-9F5D-89ED176D5052}" srcOrd="0" destOrd="0" presId="urn:microsoft.com/office/officeart/2008/layout/VerticalCircleList"/>
    <dgm:cxn modelId="{EFC54C1F-8B3C-4CA3-A708-1C1508F62486}" type="presParOf" srcId="{4C7B4272-19E2-4FDA-BC9A-9FFF24CCA7A2}" destId="{250D53B3-E72F-4A62-B703-75EBF9C54CFF}" srcOrd="1" destOrd="0" presId="urn:microsoft.com/office/officeart/2008/layout/VerticalCircleList"/>
    <dgm:cxn modelId="{BEEE7C2A-3090-4BA0-82AF-421A442830C6}" type="presParOf" srcId="{4C7B4272-19E2-4FDA-BC9A-9FFF24CCA7A2}" destId="{FE575286-EBD9-45E6-925E-DA1F28ABF0A9}" srcOrd="2" destOrd="0" presId="urn:microsoft.com/office/officeart/2008/layout/VerticalCircleList"/>
    <dgm:cxn modelId="{7B7E644E-9170-495E-9534-EEA0D65148BC}" type="presParOf" srcId="{08501E4F-0E4F-4AE9-B525-AAA99391925A}" destId="{CE25D776-5369-4215-ACAC-7CE406E7B285}" srcOrd="4" destOrd="0" presId="urn:microsoft.com/office/officeart/2008/layout/VerticalCircleList"/>
    <dgm:cxn modelId="{E8FB0CD2-CCBA-4567-BEAF-7643F9EE5457}" type="presParOf" srcId="{CE25D776-5369-4215-ACAC-7CE406E7B285}" destId="{AB1329E4-F529-48B2-A2F1-63C93B9D3559}" srcOrd="0" destOrd="0" presId="urn:microsoft.com/office/officeart/2008/layout/VerticalCircleList"/>
    <dgm:cxn modelId="{DE28BCC6-ECF8-4F2A-AC13-F9B77F1589B3}" type="presParOf" srcId="{CE25D776-5369-4215-ACAC-7CE406E7B285}" destId="{B446239F-A598-45AA-A7A7-73B14F4DBB9E}" srcOrd="1" destOrd="0" presId="urn:microsoft.com/office/officeart/2008/layout/VerticalCircleList"/>
    <dgm:cxn modelId="{A4DF6659-2E41-493D-BB04-881A280F920C}" type="presParOf" srcId="{CE25D776-5369-4215-ACAC-7CE406E7B285}" destId="{8DF3EFF6-C183-4A29-9300-9E9612F417B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EB0A9-44A9-497C-9DAE-2A8F22BFA7DA}">
      <dsp:nvSpPr>
        <dsp:cNvPr id="0" name=""/>
        <dsp:cNvSpPr/>
      </dsp:nvSpPr>
      <dsp:spPr>
        <a:xfrm>
          <a:off x="298419" y="15056"/>
          <a:ext cx="3090129" cy="30901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/>
              <a:latin typeface="Century Gothic" panose="020B0502020202020204" pitchFamily="34" charset="0"/>
              <a:cs typeface="Andale Mono"/>
            </a:rPr>
            <a:t>Composição adequada de nutrientes</a:t>
          </a:r>
          <a:endParaRPr lang="pt-BR" sz="1800" kern="1200" dirty="0">
            <a:effectLst/>
            <a:latin typeface="Century Gothic" panose="020B0502020202020204" pitchFamily="34" charset="0"/>
          </a:endParaRPr>
        </a:p>
      </dsp:txBody>
      <dsp:txXfrm>
        <a:off x="750958" y="467594"/>
        <a:ext cx="2185051" cy="2185046"/>
      </dsp:txXfrm>
    </dsp:sp>
    <dsp:sp modelId="{D70FA84E-700B-47FB-9726-8A709D4DAACC}">
      <dsp:nvSpPr>
        <dsp:cNvPr id="0" name=""/>
        <dsp:cNvSpPr/>
      </dsp:nvSpPr>
      <dsp:spPr>
        <a:xfrm>
          <a:off x="1756221" y="2106109"/>
          <a:ext cx="3323464" cy="3029895"/>
        </a:xfrm>
        <a:prstGeom prst="ellipse">
          <a:avLst/>
        </a:prstGeom>
        <a:solidFill>
          <a:schemeClr val="accent3">
            <a:alpha val="50000"/>
            <a:hueOff val="-2419866"/>
            <a:satOff val="809"/>
            <a:lumOff val="-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700" b="1" kern="1200" dirty="0" smtClean="0">
              <a:effectLst/>
              <a:latin typeface="Century Gothic" panose="020B0502020202020204" pitchFamily="34" charset="0"/>
            </a:rPr>
            <a:t>Hormônios e substâncias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700" b="1" i="1" kern="1200" dirty="0" err="1" smtClean="0">
              <a:effectLst/>
              <a:latin typeface="Century Gothic" panose="020B0502020202020204" pitchFamily="34" charset="0"/>
            </a:rPr>
            <a:t>hormone-likes</a:t>
          </a:r>
          <a:endParaRPr lang="pt-BR" sz="1700" b="1" i="1" kern="1200" dirty="0">
            <a:effectLst/>
            <a:latin typeface="Century Gothic" panose="020B0502020202020204" pitchFamily="34" charset="0"/>
          </a:endParaRPr>
        </a:p>
      </dsp:txBody>
      <dsp:txXfrm>
        <a:off x="2242931" y="2549827"/>
        <a:ext cx="2350044" cy="2142459"/>
      </dsp:txXfrm>
    </dsp:sp>
    <dsp:sp modelId="{76261A79-1AB6-46E2-A677-3B1887F781E3}">
      <dsp:nvSpPr>
        <dsp:cNvPr id="0" name=""/>
        <dsp:cNvSpPr/>
      </dsp:nvSpPr>
      <dsp:spPr>
        <a:xfrm>
          <a:off x="3477350" y="15056"/>
          <a:ext cx="3090129" cy="3090122"/>
        </a:xfrm>
        <a:prstGeom prst="ellipse">
          <a:avLst/>
        </a:prstGeom>
        <a:solidFill>
          <a:schemeClr val="accent3">
            <a:alpha val="50000"/>
            <a:hueOff val="-4839731"/>
            <a:satOff val="1619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/>
              <a:latin typeface="Century Gothic" panose="020B0502020202020204" pitchFamily="34" charset="0"/>
              <a:cs typeface="Andale Mono"/>
            </a:rPr>
            <a:t>Componentes para defesa do organismo</a:t>
          </a:r>
          <a:endParaRPr lang="pt-BR" sz="1800" kern="1200" dirty="0">
            <a:effectLst/>
            <a:latin typeface="Century Gothic" panose="020B0502020202020204" pitchFamily="34" charset="0"/>
          </a:endParaRPr>
        </a:p>
      </dsp:txBody>
      <dsp:txXfrm>
        <a:off x="3929889" y="467594"/>
        <a:ext cx="2185051" cy="2185046"/>
      </dsp:txXfrm>
    </dsp:sp>
    <dsp:sp modelId="{5E66C424-CAEC-4E04-84B1-1C373EDE06EE}">
      <dsp:nvSpPr>
        <dsp:cNvPr id="0" name=""/>
        <dsp:cNvSpPr/>
      </dsp:nvSpPr>
      <dsp:spPr>
        <a:xfrm>
          <a:off x="5065787" y="2148568"/>
          <a:ext cx="3091241" cy="2944979"/>
        </a:xfrm>
        <a:prstGeom prst="ellipse">
          <a:avLst/>
        </a:prstGeom>
        <a:solidFill>
          <a:schemeClr val="accent3">
            <a:alpha val="50000"/>
            <a:hueOff val="-7259597"/>
            <a:satOff val="2428"/>
            <a:lumOff val="-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effectLst/>
              <a:latin typeface="Century Gothic" panose="020B0502020202020204" pitchFamily="34" charset="0"/>
              <a:cs typeface="Andale Mono"/>
            </a:rPr>
            <a:t>Vínculo afetivo</a:t>
          </a:r>
          <a:endParaRPr lang="pt-BR" sz="1800" kern="1200" dirty="0">
            <a:effectLst/>
            <a:latin typeface="Century Gothic" panose="020B0502020202020204" pitchFamily="34" charset="0"/>
          </a:endParaRPr>
        </a:p>
      </dsp:txBody>
      <dsp:txXfrm>
        <a:off x="5518489" y="2579850"/>
        <a:ext cx="2185837" cy="2082415"/>
      </dsp:txXfrm>
    </dsp:sp>
    <dsp:sp modelId="{8D56B9BE-F5F0-4A9C-86E7-F2E8B335AF61}">
      <dsp:nvSpPr>
        <dsp:cNvPr id="0" name=""/>
        <dsp:cNvSpPr/>
      </dsp:nvSpPr>
      <dsp:spPr>
        <a:xfrm>
          <a:off x="6655337" y="15056"/>
          <a:ext cx="3090129" cy="3090122"/>
        </a:xfrm>
        <a:prstGeom prst="ellipse">
          <a:avLst/>
        </a:prstGeom>
        <a:solidFill>
          <a:schemeClr val="accent3">
            <a:alpha val="50000"/>
            <a:hueOff val="-9679462"/>
            <a:satOff val="3238"/>
            <a:lumOff val="-1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/>
              <a:latin typeface="Century Gothic" panose="020B0502020202020204" pitchFamily="34" charset="0"/>
            </a:rPr>
            <a:t>Proteção</a:t>
          </a:r>
          <a:r>
            <a:rPr lang="pt-BR" sz="1800" b="1" kern="1200" baseline="0" dirty="0" smtClean="0">
              <a:effectLst/>
              <a:latin typeface="Century Gothic" panose="020B0502020202020204" pitchFamily="34" charset="0"/>
            </a:rPr>
            <a:t> contra doenças crônicas do adulto</a:t>
          </a:r>
          <a:endParaRPr lang="pt-BR" sz="1800" b="1" kern="1200" dirty="0">
            <a:effectLst/>
            <a:latin typeface="Century Gothic" panose="020B0502020202020204" pitchFamily="34" charset="0"/>
          </a:endParaRPr>
        </a:p>
      </dsp:txBody>
      <dsp:txXfrm>
        <a:off x="7107876" y="467594"/>
        <a:ext cx="2185051" cy="2185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BAF0F-1560-4B6C-B185-EDF27386C03D}">
      <dsp:nvSpPr>
        <dsp:cNvPr id="0" name=""/>
        <dsp:cNvSpPr/>
      </dsp:nvSpPr>
      <dsp:spPr>
        <a:xfrm>
          <a:off x="820982" y="1090"/>
          <a:ext cx="1439432" cy="14394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2D8CC5-A473-4C14-9987-B2BD4C203ED6}">
      <dsp:nvSpPr>
        <dsp:cNvPr id="0" name=""/>
        <dsp:cNvSpPr/>
      </dsp:nvSpPr>
      <dsp:spPr>
        <a:xfrm>
          <a:off x="1540699" y="1090"/>
          <a:ext cx="7679901" cy="1439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latin typeface="Century Gothic" panose="020B0502020202020204" pitchFamily="34" charset="0"/>
            </a:rPr>
            <a:t>Mães infectadas pelo HIV;</a:t>
          </a:r>
          <a:endParaRPr lang="pt-BR" sz="2200" b="0" kern="1200" dirty="0">
            <a:latin typeface="Century Gothic" panose="020B0502020202020204" pitchFamily="34" charset="0"/>
          </a:endParaRPr>
        </a:p>
      </dsp:txBody>
      <dsp:txXfrm>
        <a:off x="1540699" y="1090"/>
        <a:ext cx="7679901" cy="1439432"/>
      </dsp:txXfrm>
    </dsp:sp>
    <dsp:sp modelId="{7F23CE2C-31E2-41BE-A355-BD988DEA8CE8}">
      <dsp:nvSpPr>
        <dsp:cNvPr id="0" name=""/>
        <dsp:cNvSpPr/>
      </dsp:nvSpPr>
      <dsp:spPr>
        <a:xfrm>
          <a:off x="820982" y="1440523"/>
          <a:ext cx="1439432" cy="1439432"/>
        </a:xfrm>
        <a:prstGeom prst="ellipse">
          <a:avLst/>
        </a:prstGeom>
        <a:solidFill>
          <a:schemeClr val="accent2">
            <a:alpha val="50000"/>
            <a:hueOff val="5935807"/>
            <a:satOff val="-38860"/>
            <a:lumOff val="85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55D245-39D1-4EB5-9745-450364E9B544}">
      <dsp:nvSpPr>
        <dsp:cNvPr id="0" name=""/>
        <dsp:cNvSpPr/>
      </dsp:nvSpPr>
      <dsp:spPr>
        <a:xfrm>
          <a:off x="1540699" y="1440523"/>
          <a:ext cx="7679901" cy="1439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latin typeface="Century Gothic" panose="020B0502020202020204" pitchFamily="34" charset="0"/>
            </a:rPr>
            <a:t>Uso de medicamentos incompatíveis com a amamentação. Alguns fármacos são citados como contraindicações absolutas ou relativas ao aleitamento, como por exemplo os </a:t>
          </a:r>
          <a:r>
            <a:rPr lang="pt-BR" sz="2200" b="0" kern="1200" dirty="0" err="1" smtClean="0">
              <a:latin typeface="Century Gothic" panose="020B0502020202020204" pitchFamily="34" charset="0"/>
            </a:rPr>
            <a:t>antineoplásicos</a:t>
          </a:r>
          <a:r>
            <a:rPr lang="pt-BR" sz="2200" b="0" kern="1200" dirty="0" smtClean="0">
              <a:latin typeface="Century Gothic" panose="020B0502020202020204" pitchFamily="34" charset="0"/>
            </a:rPr>
            <a:t> e radio fármacos.</a:t>
          </a:r>
          <a:endParaRPr lang="pt-BR" sz="2200" b="0" kern="1200" dirty="0">
            <a:latin typeface="Century Gothic" panose="020B0502020202020204" pitchFamily="34" charset="0"/>
          </a:endParaRPr>
        </a:p>
      </dsp:txBody>
      <dsp:txXfrm>
        <a:off x="1540699" y="1440523"/>
        <a:ext cx="7679901" cy="1439432"/>
      </dsp:txXfrm>
    </dsp:sp>
    <dsp:sp modelId="{B0706890-A163-4DDC-BC62-65D4C6ADA5DC}">
      <dsp:nvSpPr>
        <dsp:cNvPr id="0" name=""/>
        <dsp:cNvSpPr/>
      </dsp:nvSpPr>
      <dsp:spPr>
        <a:xfrm>
          <a:off x="820982" y="2879956"/>
          <a:ext cx="1439432" cy="1439432"/>
        </a:xfrm>
        <a:prstGeom prst="ellipse">
          <a:avLst/>
        </a:prstGeom>
        <a:solidFill>
          <a:schemeClr val="accent2">
            <a:alpha val="50000"/>
            <a:hueOff val="11871614"/>
            <a:satOff val="-77721"/>
            <a:lumOff val="170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8C75EA-3904-4004-8716-DE799504AD4B}">
      <dsp:nvSpPr>
        <dsp:cNvPr id="0" name=""/>
        <dsp:cNvSpPr/>
      </dsp:nvSpPr>
      <dsp:spPr>
        <a:xfrm>
          <a:off x="1540699" y="2879956"/>
          <a:ext cx="7679901" cy="1439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latin typeface="Century Gothic" panose="020B0502020202020204" pitchFamily="34" charset="0"/>
            </a:rPr>
            <a:t>Criança portadora de </a:t>
          </a:r>
          <a:r>
            <a:rPr lang="pt-BR" sz="2200" b="0" kern="1200" dirty="0" err="1" smtClean="0">
              <a:latin typeface="Century Gothic" panose="020B0502020202020204" pitchFamily="34" charset="0"/>
            </a:rPr>
            <a:t>galactosemia</a:t>
          </a:r>
          <a:r>
            <a:rPr lang="pt-BR" sz="2200" b="0" kern="1200" dirty="0" smtClean="0">
              <a:latin typeface="Century Gothic" panose="020B0502020202020204" pitchFamily="34" charset="0"/>
            </a:rPr>
            <a:t>, doença rara em que ela não pode ingerir leite humano ou qualquer outro que contenha lactose.</a:t>
          </a:r>
          <a:endParaRPr lang="pt-BR" sz="2200" b="0" kern="1200" dirty="0">
            <a:latin typeface="Century Gothic" panose="020B0502020202020204" pitchFamily="34" charset="0"/>
          </a:endParaRPr>
        </a:p>
      </dsp:txBody>
      <dsp:txXfrm>
        <a:off x="1540699" y="2879956"/>
        <a:ext cx="7679901" cy="1439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BAF0F-1560-4B6C-B185-EDF27386C03D}">
      <dsp:nvSpPr>
        <dsp:cNvPr id="0" name=""/>
        <dsp:cNvSpPr/>
      </dsp:nvSpPr>
      <dsp:spPr>
        <a:xfrm>
          <a:off x="2425423" y="1090"/>
          <a:ext cx="863659" cy="86365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2D8CC5-A473-4C14-9987-B2BD4C203ED6}">
      <dsp:nvSpPr>
        <dsp:cNvPr id="0" name=""/>
        <dsp:cNvSpPr/>
      </dsp:nvSpPr>
      <dsp:spPr>
        <a:xfrm>
          <a:off x="2857253" y="1090"/>
          <a:ext cx="4607940" cy="86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entury Gothic" panose="020B0502020202020204" pitchFamily="34" charset="0"/>
            </a:rPr>
            <a:t>Mães com varicela;</a:t>
          </a:r>
          <a:endParaRPr lang="pt-BR" sz="2400" b="0" kern="1200" dirty="0">
            <a:latin typeface="Century Gothic" panose="020B0502020202020204" pitchFamily="34" charset="0"/>
          </a:endParaRPr>
        </a:p>
      </dsp:txBody>
      <dsp:txXfrm>
        <a:off x="2857253" y="1090"/>
        <a:ext cx="4607940" cy="863659"/>
      </dsp:txXfrm>
    </dsp:sp>
    <dsp:sp modelId="{7F23CE2C-31E2-41BE-A355-BD988DEA8CE8}">
      <dsp:nvSpPr>
        <dsp:cNvPr id="0" name=""/>
        <dsp:cNvSpPr/>
      </dsp:nvSpPr>
      <dsp:spPr>
        <a:xfrm>
          <a:off x="2425423" y="864750"/>
          <a:ext cx="863659" cy="863659"/>
        </a:xfrm>
        <a:prstGeom prst="ellipse">
          <a:avLst/>
        </a:prstGeom>
        <a:solidFill>
          <a:schemeClr val="accent2">
            <a:alpha val="50000"/>
            <a:hueOff val="2967903"/>
            <a:satOff val="-19430"/>
            <a:lumOff val="42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55D245-39D1-4EB5-9745-450364E9B544}">
      <dsp:nvSpPr>
        <dsp:cNvPr id="0" name=""/>
        <dsp:cNvSpPr/>
      </dsp:nvSpPr>
      <dsp:spPr>
        <a:xfrm>
          <a:off x="2857253" y="864750"/>
          <a:ext cx="4607940" cy="86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entury Gothic" panose="020B0502020202020204" pitchFamily="34" charset="0"/>
            </a:rPr>
            <a:t>Infecção herpética na mama</a:t>
          </a:r>
          <a:endParaRPr lang="pt-BR" sz="2400" b="0" kern="1200" dirty="0">
            <a:latin typeface="Century Gothic" panose="020B0502020202020204" pitchFamily="34" charset="0"/>
          </a:endParaRPr>
        </a:p>
      </dsp:txBody>
      <dsp:txXfrm>
        <a:off x="2857253" y="864750"/>
        <a:ext cx="4607940" cy="863659"/>
      </dsp:txXfrm>
    </dsp:sp>
    <dsp:sp modelId="{B0706890-A163-4DDC-BC62-65D4C6ADA5DC}">
      <dsp:nvSpPr>
        <dsp:cNvPr id="0" name=""/>
        <dsp:cNvSpPr/>
      </dsp:nvSpPr>
      <dsp:spPr>
        <a:xfrm>
          <a:off x="2425423" y="1728410"/>
          <a:ext cx="863659" cy="863659"/>
        </a:xfrm>
        <a:prstGeom prst="ellipse">
          <a:avLst/>
        </a:prstGeom>
        <a:solidFill>
          <a:schemeClr val="accent2">
            <a:alpha val="50000"/>
            <a:hueOff val="5935807"/>
            <a:satOff val="-38860"/>
            <a:lumOff val="85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8C75EA-3904-4004-8716-DE799504AD4B}">
      <dsp:nvSpPr>
        <dsp:cNvPr id="0" name=""/>
        <dsp:cNvSpPr/>
      </dsp:nvSpPr>
      <dsp:spPr>
        <a:xfrm>
          <a:off x="2857253" y="1728410"/>
          <a:ext cx="4607940" cy="86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entury Gothic" panose="020B0502020202020204" pitchFamily="34" charset="0"/>
            </a:rPr>
            <a:t>Doença de Chagas na fase aguda</a:t>
          </a:r>
          <a:endParaRPr lang="pt-BR" sz="2400" b="0" kern="1200" dirty="0">
            <a:latin typeface="Century Gothic" panose="020B0502020202020204" pitchFamily="34" charset="0"/>
          </a:endParaRPr>
        </a:p>
      </dsp:txBody>
      <dsp:txXfrm>
        <a:off x="2857253" y="1728410"/>
        <a:ext cx="4607940" cy="863659"/>
      </dsp:txXfrm>
    </dsp:sp>
    <dsp:sp modelId="{250D53B3-E72F-4A62-B703-75EBF9C54CFF}">
      <dsp:nvSpPr>
        <dsp:cNvPr id="0" name=""/>
        <dsp:cNvSpPr/>
      </dsp:nvSpPr>
      <dsp:spPr>
        <a:xfrm>
          <a:off x="2425423" y="2592069"/>
          <a:ext cx="863659" cy="863659"/>
        </a:xfrm>
        <a:prstGeom prst="ellipse">
          <a:avLst/>
        </a:prstGeom>
        <a:solidFill>
          <a:schemeClr val="accent2">
            <a:alpha val="50000"/>
            <a:hueOff val="8903710"/>
            <a:satOff val="-58291"/>
            <a:lumOff val="127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575286-EBD9-45E6-925E-DA1F28ABF0A9}">
      <dsp:nvSpPr>
        <dsp:cNvPr id="0" name=""/>
        <dsp:cNvSpPr/>
      </dsp:nvSpPr>
      <dsp:spPr>
        <a:xfrm>
          <a:off x="2857253" y="2592069"/>
          <a:ext cx="4607940" cy="86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entury Gothic" panose="020B0502020202020204" pitchFamily="34" charset="0"/>
            </a:rPr>
            <a:t>Abscesso mamário</a:t>
          </a:r>
          <a:endParaRPr lang="pt-BR" sz="2400" b="0" kern="1200" dirty="0">
            <a:latin typeface="Century Gothic" panose="020B0502020202020204" pitchFamily="34" charset="0"/>
          </a:endParaRPr>
        </a:p>
      </dsp:txBody>
      <dsp:txXfrm>
        <a:off x="2857253" y="2592069"/>
        <a:ext cx="4607940" cy="863659"/>
      </dsp:txXfrm>
    </dsp:sp>
    <dsp:sp modelId="{B446239F-A598-45AA-A7A7-73B14F4DBB9E}">
      <dsp:nvSpPr>
        <dsp:cNvPr id="0" name=""/>
        <dsp:cNvSpPr/>
      </dsp:nvSpPr>
      <dsp:spPr>
        <a:xfrm>
          <a:off x="2425423" y="3455729"/>
          <a:ext cx="863659" cy="863659"/>
        </a:xfrm>
        <a:prstGeom prst="ellipse">
          <a:avLst/>
        </a:prstGeom>
        <a:solidFill>
          <a:schemeClr val="accent2">
            <a:alpha val="50000"/>
            <a:hueOff val="11871614"/>
            <a:satOff val="-77721"/>
            <a:lumOff val="170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F3EFF6-C183-4A29-9300-9E9612F417B8}">
      <dsp:nvSpPr>
        <dsp:cNvPr id="0" name=""/>
        <dsp:cNvSpPr/>
      </dsp:nvSpPr>
      <dsp:spPr>
        <a:xfrm>
          <a:off x="2857253" y="3455729"/>
          <a:ext cx="4607940" cy="86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Century Gothic" panose="020B0502020202020204" pitchFamily="34" charset="0"/>
            </a:rPr>
            <a:t>Drogas de Abuso</a:t>
          </a:r>
          <a:endParaRPr lang="pt-BR" sz="2400" b="0" kern="1200" dirty="0">
            <a:latin typeface="Century Gothic" panose="020B0502020202020204" pitchFamily="34" charset="0"/>
          </a:endParaRPr>
        </a:p>
      </dsp:txBody>
      <dsp:txXfrm>
        <a:off x="2857253" y="3455729"/>
        <a:ext cx="4607940" cy="86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Anéis Interconectados"/>
  <dgm:desc val="Use para mostrar ideias ou conceitos sobrepostos ou interconectados. As primeiras sete linhas do texto de Nível 1 correspondem a um círculo. O texto não utilizado não aparece, mas permanecerá disponível se você alternar os layouts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EE1BEDA-5174-43C0-BE5C-0BEBFC4A0B27}" type="datetime1">
              <a:rPr lang="pt-BR" smtClean="0"/>
              <a:pPr algn="r" rtl="0"/>
              <a:t>05/05/2017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1D4BBD30-7E32-4C24-9F69-465B057FCE19}" type="datetime1">
              <a:rPr lang="pt-BR" smtClean="0"/>
              <a:pPr algn="r"/>
              <a:t>05/05/2017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1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03081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05/05/2017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734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05/05/2017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881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2" y="5115656"/>
            <a:ext cx="11125200" cy="9144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2" y="6043123"/>
            <a:ext cx="11125200" cy="5715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0"/>
          </p:nvPr>
        </p:nvSpPr>
        <p:spPr>
          <a:xfrm>
            <a:off x="2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4" name="Espaço Reservado para Imagem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304800" y="304801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2514600"/>
            <a:ext cx="10515600" cy="27432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2" y="5257800"/>
            <a:ext cx="1051560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815" y="1714498"/>
            <a:ext cx="3506788" cy="2880360"/>
          </a:xfrm>
        </p:spPr>
        <p:txBody>
          <a:bodyPr rtlCol="0" anchor="b">
            <a:normAutofit/>
          </a:bodyPr>
          <a:lstStyle>
            <a:lvl1pPr algn="l" rtl="0">
              <a:defRPr sz="3000"/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357" y="457200"/>
            <a:ext cx="7242110" cy="5715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51815" y="4590288"/>
            <a:ext cx="3514564" cy="1581912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23A4FB-ED3A-48C9-90AB-D14C957C6DA1}" type="datetime1">
              <a:rPr lang="pt-BR" smtClean="0"/>
              <a:pPr/>
              <a:t>05/05/2017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8153400" y="0"/>
            <a:ext cx="40386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532815" y="4591761"/>
            <a:ext cx="3125787" cy="1580440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5" y="1714500"/>
            <a:ext cx="3125787" cy="2877260"/>
          </a:xfrm>
        </p:spPr>
        <p:txBody>
          <a:bodyPr rtlCol="0" anchor="b">
            <a:normAutofit/>
          </a:bodyPr>
          <a:lstStyle>
            <a:lvl1pPr algn="l" rtl="0"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" y="4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05/05/2017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83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1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89625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05/05/2017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63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D45C-5381-4D06-8DA4-68FEDB9B26EB}" type="datetime1">
              <a:rPr lang="pt-BR" smtClean="0"/>
              <a:pPr/>
              <a:t>05/05/2017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387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05/05/2017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74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416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FB-ED3A-48C9-90AB-D14C957C6DA1}" type="datetime1">
              <a:rPr lang="pt-BR" smtClean="0"/>
              <a:pPr/>
              <a:t>05/05/2017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7346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8153400" y="0"/>
            <a:ext cx="40386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0547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FA55-6177-40FB-ABE4-853144E6214D}" type="datetime1">
              <a:rPr lang="pt-BR" smtClean="0"/>
              <a:pPr/>
              <a:t>05/05/2017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pt-BR" smtClean="0"/>
              <a:t>‹#›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330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660" r:id="rId12"/>
    <p:sldLayoutId id="2147483651" r:id="rId13"/>
    <p:sldLayoutId id="2147483656" r:id="rId14"/>
    <p:sldLayoutId id="2147483657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6" y="218668"/>
            <a:ext cx="2321547" cy="1493202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01170" y="450898"/>
            <a:ext cx="10508974" cy="746601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Aleitamento Materno</a:t>
            </a:r>
            <a:endParaRPr lang="pt-BR" sz="4800" b="1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5" descr="http://www.nutricursos.com/imagemsite/183/Aleitamento-Matern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30" y="1308359"/>
            <a:ext cx="8069941" cy="4325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85820" y="264765"/>
            <a:ext cx="80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Vantagens do Leite Materno</a:t>
            </a:r>
          </a:p>
        </p:txBody>
      </p:sp>
      <p:grpSp>
        <p:nvGrpSpPr>
          <p:cNvPr id="63" name="Grupo 62"/>
          <p:cNvGrpSpPr/>
          <p:nvPr/>
        </p:nvGrpSpPr>
        <p:grpSpPr>
          <a:xfrm>
            <a:off x="9479493" y="173158"/>
            <a:ext cx="2567365" cy="2567360"/>
            <a:chOff x="0" y="270188"/>
            <a:chExt cx="2567366" cy="2567360"/>
          </a:xfrm>
        </p:grpSpPr>
        <p:sp>
          <p:nvSpPr>
            <p:cNvPr id="64" name="Elipse 63"/>
            <p:cNvSpPr/>
            <p:nvPr/>
          </p:nvSpPr>
          <p:spPr>
            <a:xfrm>
              <a:off x="0" y="270188"/>
              <a:ext cx="2567366" cy="25673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5" name="Elipse 4"/>
            <p:cNvSpPr/>
            <p:nvPr/>
          </p:nvSpPr>
          <p:spPr>
            <a:xfrm>
              <a:off x="375982" y="646169"/>
              <a:ext cx="1815402" cy="1815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effectLst/>
                  <a:latin typeface="Calibri" pitchFamily="34" charset="0"/>
                  <a:cs typeface="Andale Mono"/>
                </a:rPr>
                <a:t>Composição adequada de nutrientes</a:t>
              </a:r>
              <a:endParaRPr lang="pt-BR" sz="1800" kern="1200" dirty="0">
                <a:effectLst/>
                <a:latin typeface="Calibri" pitchFamily="34" charset="0"/>
              </a:endParaRP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839737"/>
              </p:ext>
            </p:extLst>
          </p:nvPr>
        </p:nvGraphicFramePr>
        <p:xfrm>
          <a:off x="1415973" y="3265717"/>
          <a:ext cx="9347200" cy="37033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9454"/>
                <a:gridCol w="2902857"/>
                <a:gridCol w="2344889"/>
              </a:tblGrid>
              <a:tr h="1874520">
                <a:tc>
                  <a:txBody>
                    <a:bodyPr/>
                    <a:lstStyle/>
                    <a:p>
                      <a:pPr algn="l" defTabSz="762000">
                        <a:lnSpc>
                          <a:spcPct val="130000"/>
                        </a:lnSpc>
                        <a:buClr>
                          <a:srgbClr val="F35B1B"/>
                        </a:buClr>
                        <a:buSzPct val="70000"/>
                        <a:buFont typeface="Monotype Sorts" pitchFamily="2" charset="2"/>
                        <a:buNone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Tipo Alimentação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Carga renal</a:t>
                      </a:r>
                    </a:p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 solutos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762000">
                        <a:lnSpc>
                          <a:spcPct val="130000"/>
                        </a:lnSpc>
                        <a:buClr>
                          <a:srgbClr val="F35B1B"/>
                        </a:buClr>
                        <a:buSzPct val="70000"/>
                        <a:buFont typeface="Monotype Sorts" pitchFamily="2" charset="2"/>
                        <a:buNone/>
                        <a:defRPr/>
                      </a:pP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Osmolaridade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Urinária</a:t>
                      </a: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LEITE DE VACA INTEGRAL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221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mOsm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303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mOm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/l</a:t>
                      </a: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LEITE HUMANO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79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mOsm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108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mOm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/l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38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85820" y="264765"/>
            <a:ext cx="80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Vantagens do Leite Materno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94148" y="1363134"/>
            <a:ext cx="6370882" cy="50757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IMUNOGLOBULINAS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FATOR BÍFIDO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FATOR ANTI-ESTAFILOCÓCICO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LISOSIMA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COMPLEMENTO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INTERFERON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CÉLULAS IMUNES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LACTOPEROXIDASE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LACTOFERRITINA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9507749" y="239411"/>
            <a:ext cx="2567365" cy="2567360"/>
            <a:chOff x="-539668" y="-1614484"/>
            <a:chExt cx="2567366" cy="2567360"/>
          </a:xfrm>
        </p:grpSpPr>
        <p:sp>
          <p:nvSpPr>
            <p:cNvPr id="11" name="Elipse 10"/>
            <p:cNvSpPr/>
            <p:nvPr/>
          </p:nvSpPr>
          <p:spPr>
            <a:xfrm>
              <a:off x="-539668" y="-1614484"/>
              <a:ext cx="2567366" cy="25673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-599998"/>
                <a:satOff val="18141"/>
                <a:lumOff val="3137"/>
                <a:alphaOff val="0"/>
              </a:schemeClr>
            </a:fillRef>
            <a:effectRef idx="0">
              <a:schemeClr val="accent3">
                <a:alpha val="50000"/>
                <a:hueOff val="-599998"/>
                <a:satOff val="18141"/>
                <a:lumOff val="313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-122822" y="-1398460"/>
              <a:ext cx="1815402" cy="1815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effectLst/>
                  <a:latin typeface="Calibri" pitchFamily="34" charset="0"/>
                  <a:cs typeface="Andale Mono"/>
                </a:rPr>
                <a:t>Componentes para defesa do organismo</a:t>
              </a:r>
              <a:endParaRPr lang="pt-BR" sz="1800" kern="1200" dirty="0"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8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85820" y="264765"/>
            <a:ext cx="80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Vantagens do Leite Materno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94148" y="1036614"/>
            <a:ext cx="6370882" cy="56297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PROSTAGLANDINAS 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SOMATOSTATINAS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GONADOTROFINAS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ESTERÓIDES OVARIANOS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PROLACTINA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INSULINA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CORTISOL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TIROXINA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ERITROPOIETINA</a:t>
            </a:r>
          </a:p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FATORES DO CRESCIMENTO</a:t>
            </a:r>
          </a:p>
        </p:txBody>
      </p:sp>
      <p:grpSp>
        <p:nvGrpSpPr>
          <p:cNvPr id="13" name="Grupo 3"/>
          <p:cNvGrpSpPr/>
          <p:nvPr/>
        </p:nvGrpSpPr>
        <p:grpSpPr>
          <a:xfrm>
            <a:off x="9491258" y="115790"/>
            <a:ext cx="2567365" cy="2567360"/>
            <a:chOff x="-539668" y="-1614484"/>
            <a:chExt cx="2567366" cy="2567360"/>
          </a:xfrm>
        </p:grpSpPr>
        <p:sp>
          <p:nvSpPr>
            <p:cNvPr id="14" name="Elipse 13"/>
            <p:cNvSpPr/>
            <p:nvPr/>
          </p:nvSpPr>
          <p:spPr>
            <a:xfrm>
              <a:off x="-539668" y="-1614484"/>
              <a:ext cx="2567366" cy="25673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-599998"/>
                <a:satOff val="18141"/>
                <a:lumOff val="3137"/>
                <a:alphaOff val="0"/>
              </a:schemeClr>
            </a:fillRef>
            <a:effectRef idx="0">
              <a:schemeClr val="accent3">
                <a:alpha val="50000"/>
                <a:hueOff val="-599998"/>
                <a:satOff val="18141"/>
                <a:lumOff val="313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-122822" y="-1398460"/>
              <a:ext cx="1815402" cy="1815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>
                <a:lnSpc>
                  <a:spcPct val="100000"/>
                </a:lnSpc>
                <a:spcAft>
                  <a:spcPts val="0"/>
                </a:spcAft>
              </a:pPr>
              <a:r>
                <a:rPr lang="pt-BR" sz="1800" b="1" dirty="0" smtClean="0">
                  <a:latin typeface="Calibri" pitchFamily="34" charset="0"/>
                </a:rPr>
                <a:t>Hormônios e substâncias </a:t>
              </a:r>
            </a:p>
            <a:p>
              <a:pPr lvl="0">
                <a:lnSpc>
                  <a:spcPct val="100000"/>
                </a:lnSpc>
                <a:spcAft>
                  <a:spcPts val="0"/>
                </a:spcAft>
              </a:pPr>
              <a:r>
                <a:rPr lang="pt-BR" sz="1800" b="1" i="1" dirty="0" err="1" smtClean="0">
                  <a:latin typeface="Calibri" pitchFamily="34" charset="0"/>
                </a:rPr>
                <a:t>hormone-likes</a:t>
              </a:r>
              <a:endParaRPr lang="pt-BR" sz="1800" b="1" i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51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85820" y="264765"/>
            <a:ext cx="80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Vantagens do Leite Materno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94146" y="1834899"/>
            <a:ext cx="6820825" cy="34137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Monotype Sorts" pitchFamily="2" charset="2"/>
              <a:buChar char="l"/>
              <a:defRPr/>
            </a:pP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EVIDÊNCIAS EPIDEMIOLÓGICAS</a:t>
            </a:r>
          </a:p>
          <a:p>
            <a:pPr marL="342900" indent="-342900"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Obesidade</a:t>
            </a:r>
          </a:p>
          <a:p>
            <a:pPr marL="342900" indent="-342900"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Hipertensão</a:t>
            </a:r>
          </a:p>
          <a:p>
            <a:pPr marL="342900" indent="-342900"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Doença cardíaca</a:t>
            </a:r>
          </a:p>
          <a:p>
            <a:pPr marL="342900" indent="-342900"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Diabetes tipo 2</a:t>
            </a:r>
          </a:p>
          <a:p>
            <a:pPr marL="342900" indent="-342900" defTabSz="7620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Câncer (alguns tipos)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9518172" y="115790"/>
            <a:ext cx="2567365" cy="2567360"/>
            <a:chOff x="2172700" y="-1805580"/>
            <a:chExt cx="2567366" cy="2567360"/>
          </a:xfrm>
        </p:grpSpPr>
        <p:sp>
          <p:nvSpPr>
            <p:cNvPr id="11" name="Elipse 10"/>
            <p:cNvSpPr/>
            <p:nvPr/>
          </p:nvSpPr>
          <p:spPr>
            <a:xfrm>
              <a:off x="2172700" y="-1805580"/>
              <a:ext cx="2567366" cy="25673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-1199995"/>
                <a:satOff val="36283"/>
                <a:lumOff val="6274"/>
                <a:alphaOff val="0"/>
              </a:schemeClr>
            </a:fillRef>
            <a:effectRef idx="0">
              <a:schemeClr val="accent3">
                <a:alpha val="50000"/>
                <a:hueOff val="-1199995"/>
                <a:satOff val="36283"/>
                <a:lumOff val="627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2517538" y="-1542476"/>
              <a:ext cx="1815402" cy="1815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effectLst/>
                  <a:latin typeface="Calibri" pitchFamily="34" charset="0"/>
                </a:rPr>
                <a:t>Proteção</a:t>
              </a:r>
              <a:r>
                <a:rPr lang="pt-BR" sz="1800" b="1" kern="1200" baseline="0" dirty="0" smtClean="0">
                  <a:effectLst/>
                  <a:latin typeface="Calibri" pitchFamily="34" charset="0"/>
                </a:rPr>
                <a:t> contra doenças crônicas do adulto</a:t>
              </a:r>
              <a:endParaRPr lang="pt-BR" sz="1800" b="1" kern="1200" dirty="0"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791397" y="264765"/>
            <a:ext cx="80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Vantagens do Leite Materno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9518172" y="115790"/>
            <a:ext cx="2567365" cy="2567360"/>
            <a:chOff x="2172700" y="-1805580"/>
            <a:chExt cx="2567366" cy="2567360"/>
          </a:xfrm>
        </p:grpSpPr>
        <p:sp>
          <p:nvSpPr>
            <p:cNvPr id="11" name="Elipse 10"/>
            <p:cNvSpPr/>
            <p:nvPr/>
          </p:nvSpPr>
          <p:spPr>
            <a:xfrm>
              <a:off x="2172700" y="-1805580"/>
              <a:ext cx="2567366" cy="25673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-1199995"/>
                <a:satOff val="36283"/>
                <a:lumOff val="6274"/>
                <a:alphaOff val="0"/>
              </a:schemeClr>
            </a:fillRef>
            <a:effectRef idx="0">
              <a:schemeClr val="accent3">
                <a:alpha val="50000"/>
                <a:hueOff val="-1199995"/>
                <a:satOff val="36283"/>
                <a:lumOff val="627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2517538" y="-1542476"/>
              <a:ext cx="1815402" cy="1815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effectLst/>
                  <a:latin typeface="Calibri" pitchFamily="34" charset="0"/>
                </a:rPr>
                <a:t>Proteção</a:t>
              </a:r>
              <a:r>
                <a:rPr lang="pt-BR" sz="1800" b="1" kern="1200" baseline="0" dirty="0" smtClean="0">
                  <a:effectLst/>
                  <a:latin typeface="Calibri" pitchFamily="34" charset="0"/>
                </a:rPr>
                <a:t> contra doenças crônicas do adulto</a:t>
              </a:r>
              <a:endParaRPr lang="pt-BR" sz="1800" b="1" kern="1200" dirty="0">
                <a:effectLst/>
                <a:latin typeface="Calibri" pitchFamily="34" charset="0"/>
              </a:endParaRP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29259" y="1057043"/>
            <a:ext cx="6995886" cy="459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 defTabSz="762000">
              <a:buClr>
                <a:srgbClr val="F35B1B"/>
              </a:buClr>
              <a:buSzPct val="60000"/>
              <a:defRPr/>
            </a:pP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CORRELAÇÃO NÃO PROVA RELAÇÃO CAUSAL</a:t>
            </a:r>
            <a:endParaRPr lang="pt-BR" sz="2800" b="1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370725" y="1814287"/>
            <a:ext cx="82433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Century Gothic" panose="020B0502020202020204" pitchFamily="34" charset="0"/>
              </a:rPr>
              <a:t>PLAUSIBILIDADE  BIOLÓGICA </a:t>
            </a:r>
          </a:p>
          <a:p>
            <a:pPr algn="ctr"/>
            <a:r>
              <a:rPr lang="pt-BR" sz="2000" dirty="0" smtClean="0">
                <a:latin typeface="Century Gothic" panose="020B0502020202020204" pitchFamily="34" charset="0"/>
              </a:rPr>
              <a:t>ALEITAMENTO MATERNO  e OBESIDADE:</a:t>
            </a:r>
          </a:p>
          <a:p>
            <a:endParaRPr lang="pt-BR" sz="2000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pt-BR" sz="2000" i="1" dirty="0" smtClean="0">
                <a:latin typeface="Century Gothic" panose="020B0502020202020204" pitchFamily="34" charset="0"/>
              </a:rPr>
              <a:t>Perfil de </a:t>
            </a:r>
            <a:r>
              <a:rPr lang="pt-BR" sz="2000" i="1" dirty="0" err="1" smtClean="0">
                <a:latin typeface="Century Gothic" panose="020B0502020202020204" pitchFamily="34" charset="0"/>
              </a:rPr>
              <a:t>leptina</a:t>
            </a:r>
            <a:r>
              <a:rPr lang="pt-BR" sz="2000" i="1" dirty="0" smtClean="0">
                <a:latin typeface="Century Gothic" panose="020B0502020202020204" pitchFamily="34" charset="0"/>
              </a:rPr>
              <a:t> que pode favorecer uma regulação adequada do apetite e menor deposição de gordura. </a:t>
            </a:r>
          </a:p>
          <a:p>
            <a:pPr marL="342900" indent="-342900">
              <a:buAutoNum type="arabicPeriod"/>
            </a:pPr>
            <a:endParaRPr lang="pt-BR" sz="2000" i="1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pt-BR" sz="2000" i="1" dirty="0" smtClean="0">
                <a:latin typeface="Century Gothic" panose="020B0502020202020204" pitchFamily="34" charset="0"/>
              </a:rPr>
              <a:t>Bebês em AM ganham menos peso que os que recebem fórmula</a:t>
            </a:r>
          </a:p>
          <a:p>
            <a:pPr marL="342900" indent="-342900">
              <a:buAutoNum type="arabicPeriod"/>
            </a:pPr>
            <a:endParaRPr lang="pt-BR" sz="2000" i="1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pt-BR" sz="2000" i="1" dirty="0" smtClean="0">
                <a:latin typeface="Century Gothic" panose="020B0502020202020204" pitchFamily="34" charset="0"/>
              </a:rPr>
              <a:t>Bebês que recebem fórmula tem níveis circulante de insulina mais elevados</a:t>
            </a:r>
          </a:p>
          <a:p>
            <a:pPr marL="342900" indent="-342900">
              <a:buAutoNum type="arabicPeriod"/>
            </a:pPr>
            <a:endParaRPr lang="pt-BR" sz="2000" i="1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pt-BR" sz="2000" i="1" dirty="0" smtClean="0">
                <a:latin typeface="Century Gothic" panose="020B0502020202020204" pitchFamily="34" charset="0"/>
              </a:rPr>
              <a:t>É possível que o AM influencie o desenvolvimento de receptor de sabor que favorecerá a preferência por dieta variada e de baixo teor calórico</a:t>
            </a:r>
          </a:p>
        </p:txBody>
      </p:sp>
    </p:spTree>
    <p:extLst>
      <p:ext uri="{BB962C8B-B14F-4D97-AF65-F5344CB8AC3E}">
        <p14:creationId xmlns:p14="http://schemas.microsoft.com/office/powerpoint/2010/main" val="41399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791397" y="264765"/>
            <a:ext cx="80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Vantagens do Leite Materno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9518172" y="115790"/>
            <a:ext cx="2567365" cy="2567360"/>
            <a:chOff x="2172700" y="-1805580"/>
            <a:chExt cx="2567366" cy="2567360"/>
          </a:xfrm>
        </p:grpSpPr>
        <p:sp>
          <p:nvSpPr>
            <p:cNvPr id="11" name="Elipse 10"/>
            <p:cNvSpPr/>
            <p:nvPr/>
          </p:nvSpPr>
          <p:spPr>
            <a:xfrm>
              <a:off x="2172700" y="-1805580"/>
              <a:ext cx="2567366" cy="25673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-1199995"/>
                <a:satOff val="36283"/>
                <a:lumOff val="6274"/>
                <a:alphaOff val="0"/>
              </a:schemeClr>
            </a:fillRef>
            <a:effectRef idx="0">
              <a:schemeClr val="accent3">
                <a:alpha val="50000"/>
                <a:hueOff val="-1199995"/>
                <a:satOff val="36283"/>
                <a:lumOff val="627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2517538" y="-1542476"/>
              <a:ext cx="1815402" cy="1815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effectLst/>
                  <a:latin typeface="Calibri" pitchFamily="34" charset="0"/>
                </a:rPr>
                <a:t>Proteção</a:t>
              </a:r>
              <a:r>
                <a:rPr lang="pt-BR" sz="1800" b="1" kern="1200" baseline="0" dirty="0" smtClean="0">
                  <a:effectLst/>
                  <a:latin typeface="Calibri" pitchFamily="34" charset="0"/>
                </a:rPr>
                <a:t> contra doenças crônicas do adulto</a:t>
              </a:r>
              <a:endParaRPr lang="pt-BR" sz="1800" b="1" kern="1200" dirty="0">
                <a:effectLst/>
                <a:latin typeface="Calibri" pitchFamily="34" charset="0"/>
              </a:endParaRPr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12613" y="2194293"/>
            <a:ext cx="9550398" cy="40446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 defTabSz="762000">
              <a:buClr>
                <a:srgbClr val="F35B1B"/>
              </a:buClr>
              <a:buSzPct val="60000"/>
              <a:defRPr/>
            </a:pPr>
            <a:r>
              <a:rPr lang="pt-BR" sz="29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CDC </a:t>
            </a:r>
            <a:r>
              <a:rPr lang="pt-BR" sz="2900" dirty="0" smtClean="0">
                <a:solidFill>
                  <a:schemeClr val="tx1"/>
                </a:solidFill>
                <a:latin typeface="Century Gothic" pitchFamily="34" charset="0"/>
              </a:rPr>
              <a:t>recomenda 2 intervenções custo –efetivas para lidar com o fenômeno da obesidade infantil epidêmica:</a:t>
            </a:r>
          </a:p>
          <a:p>
            <a:pPr defTabSz="762000">
              <a:buClr>
                <a:srgbClr val="F35B1B"/>
              </a:buClr>
              <a:buSzPct val="60000"/>
              <a:defRPr/>
            </a:pPr>
            <a:endParaRPr lang="pt-BR" sz="29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defTabSz="762000"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ü"/>
              <a:defRPr/>
            </a:pPr>
            <a:r>
              <a:rPr lang="pt-BR" sz="2900" dirty="0" smtClean="0">
                <a:solidFill>
                  <a:schemeClr val="tx1"/>
                </a:solidFill>
                <a:latin typeface="Century Gothic" pitchFamily="34" charset="0"/>
              </a:rPr>
              <a:t>Promoção do aleitamento materno</a:t>
            </a:r>
          </a:p>
          <a:p>
            <a:pPr lvl="1" defTabSz="762000"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ü"/>
              <a:defRPr/>
            </a:pPr>
            <a:endParaRPr lang="pt-BR" sz="29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defTabSz="762000"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ü"/>
              <a:defRPr/>
            </a:pPr>
            <a:r>
              <a:rPr lang="pt-BR" sz="2900" dirty="0" smtClean="0">
                <a:solidFill>
                  <a:schemeClr val="tx1"/>
                </a:solidFill>
                <a:latin typeface="Century Gothic" pitchFamily="34" charset="0"/>
              </a:rPr>
              <a:t>Diminuição do tempo de TV e instrumentos  eletrônicos</a:t>
            </a:r>
          </a:p>
          <a:p>
            <a:pPr lvl="3" defTabSz="762000">
              <a:buClr>
                <a:srgbClr val="F35B1B"/>
              </a:buClr>
              <a:buSzPct val="60000"/>
              <a:buFont typeface="Arial" pitchFamily="34" charset="0"/>
              <a:buChar char="•"/>
              <a:defRPr/>
            </a:pPr>
            <a:endParaRPr lang="pt-BR" sz="25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8963" y="873604"/>
            <a:ext cx="2897982" cy="378967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4070" y="587929"/>
            <a:ext cx="3810000" cy="5715000"/>
          </a:xfrm>
          <a:prstGeom prst="rect">
            <a:avLst/>
          </a:prstGeom>
        </p:spPr>
      </p:pic>
      <p:sp>
        <p:nvSpPr>
          <p:cNvPr id="14" name="Rectangle 5"/>
          <p:cNvSpPr/>
          <p:nvPr/>
        </p:nvSpPr>
        <p:spPr>
          <a:xfrm>
            <a:off x="7018963" y="4967593"/>
            <a:ext cx="3164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x-none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</a:rPr>
              <a:t>A Mama</a:t>
            </a:r>
            <a:endParaRPr lang="x-none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5895" y="2564904"/>
            <a:ext cx="5409596" cy="3311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920202" y="3356992"/>
            <a:ext cx="96011" cy="108012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5400000">
            <a:off x="7032106" y="3669027"/>
            <a:ext cx="1008112" cy="384043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92277" y="548680"/>
            <a:ext cx="7888634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x-none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Reflexo da Prolactina</a:t>
            </a:r>
            <a:r>
              <a:rPr lang="x-none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: </a:t>
            </a:r>
            <a:endParaRPr lang="x-none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lvl="0" algn="ctr"/>
            <a:r>
              <a:rPr lang="x-none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Produção</a:t>
            </a:r>
            <a:endParaRPr lang="x-none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425" y="2564904"/>
            <a:ext cx="30988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 flipV="1">
            <a:off x="1295467" y="3501008"/>
            <a:ext cx="1920213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7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1324" y="4365104"/>
            <a:ext cx="36157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x-none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Ocitocina:</a:t>
            </a:r>
          </a:p>
          <a:p>
            <a:pPr algn="ctr"/>
            <a:r>
              <a:rPr lang="x-none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Ejeção</a:t>
            </a:r>
            <a:endParaRPr lang="x-none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7384" y="943480"/>
            <a:ext cx="30988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7982" y="1198612"/>
            <a:ext cx="5926667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0" name="Straight Arrow Connector 8"/>
          <p:cNvCxnSpPr/>
          <p:nvPr/>
        </p:nvCxnSpPr>
        <p:spPr>
          <a:xfrm flipH="1" flipV="1">
            <a:off x="9248355" y="1414636"/>
            <a:ext cx="672075" cy="18002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0"/>
          <p:cNvCxnSpPr/>
          <p:nvPr/>
        </p:nvCxnSpPr>
        <p:spPr>
          <a:xfrm>
            <a:off x="8960322" y="1414636"/>
            <a:ext cx="192021" cy="21602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2"/>
          <p:cNvCxnSpPr/>
          <p:nvPr/>
        </p:nvCxnSpPr>
        <p:spPr>
          <a:xfrm>
            <a:off x="2781426" y="1447536"/>
            <a:ext cx="1824203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6"/>
          <p:cNvCxnSpPr/>
          <p:nvPr/>
        </p:nvCxnSpPr>
        <p:spPr>
          <a:xfrm flipH="1" flipV="1">
            <a:off x="4893660" y="2383640"/>
            <a:ext cx="288032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8"/>
          <p:cNvCxnSpPr/>
          <p:nvPr/>
        </p:nvCxnSpPr>
        <p:spPr>
          <a:xfrm flipV="1">
            <a:off x="2566601" y="3246807"/>
            <a:ext cx="86409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7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5" y="1286655"/>
            <a:ext cx="1104122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77584"/>
            <a:ext cx="1879799" cy="12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2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663687" y="225723"/>
            <a:ext cx="8547652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Por quê o aleitamento materno ?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66509" y="1378854"/>
            <a:ext cx="11375550" cy="5191157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 algn="just">
              <a:buNone/>
            </a:pPr>
            <a:endParaRPr lang="en-US" sz="1400" dirty="0" smtClean="0">
              <a:latin typeface="Century Gothic" panose="020B0502020202020204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Century Gothic" panose="020B0502020202020204" pitchFamily="34" charset="0"/>
              </a:rPr>
              <a:t>Recomendações da </a:t>
            </a:r>
            <a:r>
              <a:rPr lang="pt-BR" sz="2400" b="1" dirty="0" smtClean="0">
                <a:latin typeface="Century Gothic" panose="020B0502020202020204" pitchFamily="34" charset="0"/>
              </a:rPr>
              <a:t>Organização Mundial de Saúde </a:t>
            </a:r>
            <a:r>
              <a:rPr lang="pt-BR" sz="2400" dirty="0" smtClean="0">
                <a:latin typeface="Century Gothic" panose="020B0502020202020204" pitchFamily="34" charset="0"/>
              </a:rPr>
              <a:t>relativas à amamentação: </a:t>
            </a:r>
          </a:p>
          <a:p>
            <a:pPr algn="just">
              <a:buNone/>
            </a:pPr>
            <a:endParaRPr lang="pt-BR" sz="2400" dirty="0" smtClean="0">
              <a:latin typeface="Century Gothic" panose="020B0502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entury Gothic" panose="020B0502020202020204" pitchFamily="34" charset="0"/>
              </a:rPr>
              <a:t>As crianças devem fazer </a:t>
            </a:r>
            <a:r>
              <a:rPr lang="pt-BR" sz="2400" b="1" dirty="0" smtClean="0">
                <a:latin typeface="Century Gothic" panose="020B0502020202020204" pitchFamily="34" charset="0"/>
              </a:rPr>
              <a:t>aleitamento materno exclusivo</a:t>
            </a:r>
            <a:r>
              <a:rPr lang="pt-BR" sz="2400" dirty="0" smtClean="0">
                <a:latin typeface="Century Gothic" panose="020B0502020202020204" pitchFamily="34" charset="0"/>
              </a:rPr>
              <a:t> até 6 meses de idade. Ou seja, até essa idade, o bebê deve tomar apenas leite materno e </a:t>
            </a:r>
            <a:r>
              <a:rPr lang="pt-BR" sz="2400" b="1" dirty="0" smtClean="0">
                <a:latin typeface="Century Gothic" panose="020B0502020202020204" pitchFamily="34" charset="0"/>
              </a:rPr>
              <a:t>não</a:t>
            </a:r>
            <a:r>
              <a:rPr lang="pt-BR" sz="2400" dirty="0" smtClean="0">
                <a:latin typeface="Century Gothic" panose="020B0502020202020204" pitchFamily="34" charset="0"/>
              </a:rPr>
              <a:t> deve receber nenhum outro alimento complementar ou bebida.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entury Gothic" panose="020B0502020202020204" pitchFamily="34" charset="0"/>
              </a:rPr>
              <a:t>A partir dos 6 meses de idade todas as crianças devem receber alimentos complementares (sopas, papas, etc.) e manter o aleitamento materno.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entury Gothic" panose="020B0502020202020204" pitchFamily="34" charset="0"/>
              </a:rPr>
              <a:t>As crianças devem continuar a ser amamentadas, pelo menos, até completarem os 2 anos de idade.</a:t>
            </a:r>
            <a:endParaRPr lang="pt-B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5449" y="3978284"/>
            <a:ext cx="4032075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5449" y="1097964"/>
            <a:ext cx="4032075" cy="2609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2613" y="1097965"/>
            <a:ext cx="5951915" cy="538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" y="22602"/>
            <a:ext cx="1745266" cy="11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85820" y="264764"/>
            <a:ext cx="8071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entury Gothic" panose="020B0502020202020204" pitchFamily="34" charset="0"/>
              </a:rPr>
              <a:t>Fases do Leite </a:t>
            </a:r>
          </a:p>
        </p:txBody>
      </p:sp>
      <p:sp>
        <p:nvSpPr>
          <p:cNvPr id="57" name="Content Placeholder 4"/>
          <p:cNvSpPr>
            <a:spLocks noGrp="1"/>
          </p:cNvSpPr>
          <p:nvPr>
            <p:ph idx="1"/>
          </p:nvPr>
        </p:nvSpPr>
        <p:spPr>
          <a:xfrm>
            <a:off x="540680" y="1355928"/>
            <a:ext cx="11375550" cy="5191157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pt-BR" sz="2400" dirty="0" smtClean="0">
              <a:latin typeface="Century Gothic" panose="020B0502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>
                <a:latin typeface="Century Gothic" panose="020B0502020202020204" pitchFamily="34" charset="0"/>
              </a:rPr>
              <a:t>O leite do início da mamada, o chamado leite anterior, pelo seu alto teor de água, tem aspecto semelhante ao da água de coco. É muito rico em anticorpos.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>
              <a:latin typeface="Century Gothic" panose="020B0502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>
                <a:latin typeface="Century Gothic" panose="020B0502020202020204" pitchFamily="34" charset="0"/>
              </a:rPr>
              <a:t>O leite do meio da mamada tende a ter uma coloração branca opaca devido ao aumento da concentração de caseína.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>
              <a:latin typeface="Century Gothic" panose="020B0502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>
                <a:latin typeface="Century Gothic" panose="020B0502020202020204" pitchFamily="34" charset="0"/>
              </a:rPr>
              <a:t>O leite do final da mamada, o chamado leite posterior, é mais amarelado devido à presença de betacaroteno e contém mais gorduras, com maior valor calórico.</a:t>
            </a:r>
          </a:p>
        </p:txBody>
      </p:sp>
    </p:spTree>
    <p:extLst>
      <p:ext uri="{BB962C8B-B14F-4D97-AF65-F5344CB8AC3E}">
        <p14:creationId xmlns:p14="http://schemas.microsoft.com/office/powerpoint/2010/main" val="243656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250372"/>
            <a:ext cx="8128000" cy="63100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4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0971" y="404321"/>
            <a:ext cx="79102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Contra indicações ao </a:t>
            </a:r>
            <a:b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t-B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Aleitamento Materno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AutoShape 2" descr="Resultado de imagem para interrogaçã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pic>
        <p:nvPicPr>
          <p:cNvPr id="1026" name="Picture 2" descr="Resultado de imagem para Contra indicações ao Aleitamento Mater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08" y="2510971"/>
            <a:ext cx="6395812" cy="36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8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16227553"/>
              </p:ext>
            </p:extLst>
          </p:nvPr>
        </p:nvGraphicFramePr>
        <p:xfrm>
          <a:off x="1679509" y="2060848"/>
          <a:ext cx="966417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" y="190399"/>
            <a:ext cx="1879799" cy="12090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87421" y="264765"/>
            <a:ext cx="8071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entury Gothic" panose="020B0502020202020204" pitchFamily="34" charset="0"/>
              </a:rPr>
              <a:t>Contra indicações ao </a:t>
            </a:r>
            <a:br>
              <a:rPr lang="pt-BR" sz="4000" b="1" dirty="0">
                <a:latin typeface="Century Gothic" panose="020B0502020202020204" pitchFamily="34" charset="0"/>
              </a:rPr>
            </a:br>
            <a:r>
              <a:rPr lang="pt-BR" sz="4000" b="1" dirty="0">
                <a:latin typeface="Century Gothic" panose="020B0502020202020204" pitchFamily="34" charset="0"/>
              </a:rPr>
              <a:t>Aleitamento Materno</a:t>
            </a:r>
          </a:p>
        </p:txBody>
      </p:sp>
    </p:spTree>
    <p:extLst>
      <p:ext uri="{BB962C8B-B14F-4D97-AF65-F5344CB8AC3E}">
        <p14:creationId xmlns:p14="http://schemas.microsoft.com/office/powerpoint/2010/main" val="181017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23161717"/>
              </p:ext>
            </p:extLst>
          </p:nvPr>
        </p:nvGraphicFramePr>
        <p:xfrm>
          <a:off x="1398238" y="1783950"/>
          <a:ext cx="966417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87421" y="264765"/>
            <a:ext cx="8071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entury Gothic" panose="020B0502020202020204" pitchFamily="34" charset="0"/>
              </a:rPr>
              <a:t>Suspensão temporária do aleitamento</a:t>
            </a:r>
          </a:p>
        </p:txBody>
      </p:sp>
    </p:spTree>
    <p:extLst>
      <p:ext uri="{BB962C8B-B14F-4D97-AF65-F5344CB8AC3E}">
        <p14:creationId xmlns:p14="http://schemas.microsoft.com/office/powerpoint/2010/main" val="408613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3492" r="27395" b="6250"/>
          <a:stretch/>
        </p:blipFill>
        <p:spPr bwMode="auto">
          <a:xfrm>
            <a:off x="1171050" y="1"/>
            <a:ext cx="9898743" cy="637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15887" y="6371771"/>
            <a:ext cx="1011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Meek JY, Hatcher AJ. The breastfeeding-friendly pediatric office practice. Pediatrics. 2017;139(5):e2-e9.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7557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7" y="0"/>
            <a:ext cx="5834743" cy="65894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" y="190399"/>
            <a:ext cx="1879799" cy="12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5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663687" y="225724"/>
            <a:ext cx="854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Quais as vantagens do </a:t>
            </a:r>
          </a:p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leite materno?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926">
            <a:off x="4780720" y="1862641"/>
            <a:ext cx="3222916" cy="427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5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663687" y="225724"/>
            <a:ext cx="854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Vantagens do Leite Materno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17235057"/>
              </p:ext>
            </p:extLst>
          </p:nvPr>
        </p:nvGraphicFramePr>
        <p:xfrm>
          <a:off x="1436914" y="1235224"/>
          <a:ext cx="10043886" cy="51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28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85820" y="264765"/>
            <a:ext cx="80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Vantagens do Leite Materno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6" y="3018499"/>
            <a:ext cx="11056375" cy="319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9495397" y="156740"/>
            <a:ext cx="2567365" cy="2567360"/>
            <a:chOff x="0" y="270188"/>
            <a:chExt cx="2567366" cy="2567360"/>
          </a:xfrm>
        </p:grpSpPr>
        <p:sp>
          <p:nvSpPr>
            <p:cNvPr id="10" name="Elipse 9"/>
            <p:cNvSpPr/>
            <p:nvPr/>
          </p:nvSpPr>
          <p:spPr>
            <a:xfrm>
              <a:off x="0" y="270188"/>
              <a:ext cx="2567366" cy="25673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ipse 4"/>
            <p:cNvSpPr/>
            <p:nvPr/>
          </p:nvSpPr>
          <p:spPr>
            <a:xfrm>
              <a:off x="375982" y="646169"/>
              <a:ext cx="1815402" cy="1815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effectLst/>
                  <a:latin typeface="Calibri" pitchFamily="34" charset="0"/>
                  <a:cs typeface="Andale Mono"/>
                </a:rPr>
                <a:t>Composição adequada de nutrientes</a:t>
              </a:r>
              <a:endParaRPr lang="pt-BR" sz="1800" kern="1200" dirty="0"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73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85820" y="264765"/>
            <a:ext cx="80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Vantagens do Leite Materno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2801255" y="1399471"/>
            <a:ext cx="6235656" cy="5057065"/>
            <a:chOff x="1600200" y="1244600"/>
            <a:chExt cx="6351400" cy="5110633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4900613" y="1435100"/>
              <a:ext cx="379412" cy="1952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4900613" y="1760538"/>
              <a:ext cx="379412" cy="195262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4900613" y="2413000"/>
              <a:ext cx="379412" cy="195263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4900613" y="2738438"/>
              <a:ext cx="379412" cy="195262"/>
            </a:xfrm>
            <a:prstGeom prst="rect">
              <a:avLst/>
            </a:prstGeom>
            <a:solidFill>
              <a:srgbClr val="32CC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4900613" y="3065463"/>
              <a:ext cx="379412" cy="195262"/>
            </a:xfrm>
            <a:prstGeom prst="rect">
              <a:avLst/>
            </a:prstGeom>
            <a:solidFill>
              <a:srgbClr val="00D8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4900613" y="3390900"/>
              <a:ext cx="379412" cy="19526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4900613" y="3716338"/>
              <a:ext cx="379412" cy="196850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2560638" y="1304925"/>
              <a:ext cx="506412" cy="1952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2560638" y="2413000"/>
              <a:ext cx="506412" cy="3651250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560638" y="1955800"/>
              <a:ext cx="506412" cy="457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560638" y="1760538"/>
              <a:ext cx="506412" cy="195262"/>
            </a:xfrm>
            <a:prstGeom prst="rect">
              <a:avLst/>
            </a:prstGeom>
            <a:solidFill>
              <a:srgbClr val="00D8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2560638" y="1565275"/>
              <a:ext cx="506412" cy="195263"/>
            </a:xfrm>
            <a:prstGeom prst="rect">
              <a:avLst/>
            </a:prstGeom>
            <a:solidFill>
              <a:srgbClr val="FF6F6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2560638" y="1500188"/>
              <a:ext cx="506412" cy="65087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4268788" y="5803900"/>
              <a:ext cx="506412" cy="260350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4268788" y="5476875"/>
              <a:ext cx="506412" cy="327025"/>
            </a:xfrm>
            <a:prstGeom prst="rect">
              <a:avLst/>
            </a:prstGeom>
            <a:solidFill>
              <a:srgbClr val="00D8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4268788" y="5346700"/>
              <a:ext cx="506412" cy="130175"/>
            </a:xfrm>
            <a:prstGeom prst="rect">
              <a:avLst/>
            </a:prstGeom>
            <a:solidFill>
              <a:srgbClr val="32CC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4268788" y="5151438"/>
              <a:ext cx="506412" cy="195262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4268788" y="5021263"/>
              <a:ext cx="506412" cy="130175"/>
            </a:xfrm>
            <a:prstGeom prst="rect">
              <a:avLst/>
            </a:prstGeom>
            <a:solidFill>
              <a:srgbClr val="FF6F6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4268788" y="4956175"/>
              <a:ext cx="506412" cy="65088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4268788" y="4440238"/>
              <a:ext cx="508000" cy="5381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4900613" y="2087563"/>
              <a:ext cx="379412" cy="195262"/>
            </a:xfrm>
            <a:prstGeom prst="rect">
              <a:avLst/>
            </a:prstGeom>
            <a:solidFill>
              <a:srgbClr val="FF6F6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1884363" y="1811338"/>
              <a:ext cx="1158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1884363" y="3224213"/>
              <a:ext cx="1158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1884363" y="4638675"/>
              <a:ext cx="1158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1884363" y="6053138"/>
              <a:ext cx="1301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2006600" y="1244600"/>
              <a:ext cx="0" cy="4818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1600200" y="1617663"/>
              <a:ext cx="316756" cy="3706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800" b="1">
                  <a:solidFill>
                    <a:srgbClr val="00279F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1600200" y="3052763"/>
              <a:ext cx="316756" cy="3706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800" b="1">
                  <a:solidFill>
                    <a:srgbClr val="00279F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1662113" y="4421188"/>
              <a:ext cx="279400" cy="4048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1600200" y="5792788"/>
              <a:ext cx="290514" cy="3706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/>
              <a:r>
                <a:rPr lang="pt-BR" sz="1800" b="1">
                  <a:solidFill>
                    <a:srgbClr val="00279F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1600200" y="4421188"/>
              <a:ext cx="316756" cy="3706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1800" b="1">
                  <a:solidFill>
                    <a:srgbClr val="00279F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5268914" y="1397000"/>
              <a:ext cx="2682686" cy="3395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pt-BR" sz="1600" b="1">
                  <a:solidFill>
                    <a:srgbClr val="00279F"/>
                  </a:solidFill>
                  <a:latin typeface="Calibri" pitchFamily="34" charset="0"/>
                </a:rPr>
                <a:t>NITROGÊNIO NÃO PROTEICO</a:t>
              </a: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5268914" y="1722438"/>
              <a:ext cx="1614798" cy="3395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pt-BR" sz="1600" b="1">
                  <a:solidFill>
                    <a:srgbClr val="00279F"/>
                  </a:solidFill>
                  <a:latin typeface="Calibri" pitchFamily="34" charset="0"/>
                </a:rPr>
                <a:t>SEROALBUMINA</a:t>
              </a:r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5268914" y="2049463"/>
              <a:ext cx="1963816" cy="3395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pt-BR" sz="1600" b="1">
                  <a:solidFill>
                    <a:srgbClr val="00279F"/>
                  </a:solidFill>
                  <a:latin typeface="Calibri" pitchFamily="34" charset="0"/>
                </a:rPr>
                <a:t>IMUNOGLOBULINAS</a:t>
              </a:r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5268914" y="2374900"/>
              <a:ext cx="1503248" cy="3395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pt-BR" sz="1600" b="1">
                  <a:solidFill>
                    <a:srgbClr val="00279F"/>
                  </a:solidFill>
                  <a:latin typeface="Calibri" pitchFamily="34" charset="0"/>
                </a:rPr>
                <a:t>LACTOFERRINA</a:t>
              </a:r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5268914" y="2701925"/>
              <a:ext cx="1033406" cy="3395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pt-BR" sz="1600" b="1" dirty="0">
                  <a:solidFill>
                    <a:srgbClr val="00279F"/>
                  </a:solidFill>
                  <a:latin typeface="Calibri" pitchFamily="34" charset="0"/>
                </a:rPr>
                <a:t>LISOZIMA</a:t>
              </a:r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5253039" y="3027363"/>
              <a:ext cx="1970609" cy="3395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pt-BR" sz="1600" b="1" dirty="0">
                  <a:solidFill>
                    <a:srgbClr val="00279F"/>
                  </a:solidFill>
                  <a:latin typeface="Symbol" pitchFamily="18" charset="2"/>
                </a:rPr>
                <a:t></a:t>
              </a:r>
              <a:r>
                <a:rPr lang="pt-BR" sz="1600" b="1" dirty="0">
                  <a:solidFill>
                    <a:srgbClr val="00279F"/>
                  </a:solidFill>
                  <a:latin typeface="Arial" pitchFamily="34" charset="0"/>
                </a:rPr>
                <a:t>  </a:t>
              </a:r>
              <a:r>
                <a:rPr lang="pt-BR" sz="1600" b="1" dirty="0">
                  <a:solidFill>
                    <a:srgbClr val="00279F"/>
                  </a:solidFill>
                  <a:latin typeface="Calibri" pitchFamily="34" charset="0"/>
                </a:rPr>
                <a:t>LACTOALBUMINA</a:t>
              </a:r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5253039" y="3352800"/>
              <a:ext cx="2005745" cy="3395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pt-BR" sz="1600" b="1" dirty="0">
                  <a:solidFill>
                    <a:srgbClr val="00279F"/>
                  </a:solidFill>
                  <a:latin typeface="Symbol" pitchFamily="18" charset="2"/>
                </a:rPr>
                <a:t></a:t>
              </a:r>
              <a:r>
                <a:rPr lang="pt-BR" sz="1600" b="1" dirty="0">
                  <a:solidFill>
                    <a:srgbClr val="00279F"/>
                  </a:solidFill>
                  <a:latin typeface="Arial" pitchFamily="34" charset="0"/>
                </a:rPr>
                <a:t>  </a:t>
              </a:r>
              <a:r>
                <a:rPr lang="pt-BR" sz="1600" b="1" dirty="0">
                  <a:solidFill>
                    <a:srgbClr val="00279F"/>
                  </a:solidFill>
                  <a:latin typeface="Calibri" pitchFamily="34" charset="0"/>
                </a:rPr>
                <a:t>LACTOGLOBULINA</a:t>
              </a:r>
            </a:p>
          </p:txBody>
        </p:sp>
        <p:sp>
          <p:nvSpPr>
            <p:cNvPr id="51" name="Rectangle 41"/>
            <p:cNvSpPr>
              <a:spLocks noChangeArrowheads="1"/>
            </p:cNvSpPr>
            <p:nvPr/>
          </p:nvSpPr>
          <p:spPr bwMode="auto">
            <a:xfrm>
              <a:off x="5284789" y="3679825"/>
              <a:ext cx="945368" cy="3395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pt-BR" sz="1600" b="1" dirty="0">
                  <a:solidFill>
                    <a:srgbClr val="00279F"/>
                  </a:solidFill>
                  <a:latin typeface="Calibri" pitchFamily="34" charset="0"/>
                </a:rPr>
                <a:t>CASEINA</a:t>
              </a:r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3886200" y="6046788"/>
              <a:ext cx="1373150" cy="308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pt-BR" sz="1400" b="1" dirty="0">
                  <a:solidFill>
                    <a:srgbClr val="00279F"/>
                  </a:solidFill>
                  <a:latin typeface="Calibri" pitchFamily="34" charset="0"/>
                </a:rPr>
                <a:t>LEITE HUMANO</a:t>
              </a:r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2105025" y="6046788"/>
              <a:ext cx="1552575" cy="308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defTabSz="762000">
                <a:defRPr/>
              </a:pPr>
              <a:r>
                <a:rPr lang="pt-BR" sz="1400" b="1" dirty="0">
                  <a:solidFill>
                    <a:srgbClr val="00279F"/>
                  </a:solidFill>
                  <a:latin typeface="Calibri" pitchFamily="34" charset="0"/>
                </a:rPr>
                <a:t>LEITE DE VACA</a:t>
              </a: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9624636" y="97001"/>
            <a:ext cx="2567365" cy="2567360"/>
            <a:chOff x="0" y="270188"/>
            <a:chExt cx="2567366" cy="2567360"/>
          </a:xfrm>
        </p:grpSpPr>
        <p:sp>
          <p:nvSpPr>
            <p:cNvPr id="55" name="Elipse 54"/>
            <p:cNvSpPr/>
            <p:nvPr/>
          </p:nvSpPr>
          <p:spPr>
            <a:xfrm>
              <a:off x="0" y="270188"/>
              <a:ext cx="2567366" cy="25673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6" name="Elipse 4"/>
            <p:cNvSpPr/>
            <p:nvPr/>
          </p:nvSpPr>
          <p:spPr>
            <a:xfrm>
              <a:off x="375982" y="646169"/>
              <a:ext cx="1815402" cy="1815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effectLst/>
                  <a:latin typeface="Calibri" pitchFamily="34" charset="0"/>
                  <a:cs typeface="Andale Mono"/>
                </a:rPr>
                <a:t>Composição adequada de nutrientes</a:t>
              </a:r>
              <a:endParaRPr lang="pt-BR" sz="1800" kern="1200" dirty="0"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85820" y="264765"/>
            <a:ext cx="80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Vantagens do Leite Materno</a:t>
            </a:r>
          </a:p>
        </p:txBody>
      </p:sp>
      <p:grpSp>
        <p:nvGrpSpPr>
          <p:cNvPr id="63" name="Grupo 62"/>
          <p:cNvGrpSpPr/>
          <p:nvPr/>
        </p:nvGrpSpPr>
        <p:grpSpPr>
          <a:xfrm>
            <a:off x="9479493" y="173158"/>
            <a:ext cx="2567365" cy="2567360"/>
            <a:chOff x="0" y="270188"/>
            <a:chExt cx="2567366" cy="2567360"/>
          </a:xfrm>
        </p:grpSpPr>
        <p:sp>
          <p:nvSpPr>
            <p:cNvPr id="64" name="Elipse 63"/>
            <p:cNvSpPr/>
            <p:nvPr/>
          </p:nvSpPr>
          <p:spPr>
            <a:xfrm>
              <a:off x="0" y="270188"/>
              <a:ext cx="2567366" cy="25673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5" name="Elipse 4"/>
            <p:cNvSpPr/>
            <p:nvPr/>
          </p:nvSpPr>
          <p:spPr>
            <a:xfrm>
              <a:off x="375982" y="646169"/>
              <a:ext cx="1815402" cy="1815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effectLst/>
                  <a:latin typeface="Calibri" pitchFamily="34" charset="0"/>
                  <a:cs typeface="Andale Mono"/>
                </a:rPr>
                <a:t>Composição adequada de nutrientes</a:t>
              </a:r>
              <a:endParaRPr lang="pt-BR" sz="1800" kern="1200" dirty="0">
                <a:effectLst/>
                <a:latin typeface="Calibri" pitchFamily="34" charset="0"/>
              </a:endParaRP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20185"/>
              </p:ext>
            </p:extLst>
          </p:nvPr>
        </p:nvGraphicFramePr>
        <p:xfrm>
          <a:off x="1415973" y="3265716"/>
          <a:ext cx="9347200" cy="4572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367812"/>
                <a:gridCol w="2020494"/>
                <a:gridCol w="1958894"/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LEITE HUMANO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LEITE DE VACA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QUANTIDADE DE FERRO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0,5 a 1,0 mg/L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0,3 - 0,5 mg/L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</a:rPr>
                        <a:t>ABSORÇÃO DE FERRO</a:t>
                      </a:r>
                      <a:endParaRPr lang="pt-BR" sz="1800" b="1" i="1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</a:rPr>
                        <a:t>MAIOR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</a:rPr>
                        <a:t>MENOR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FACILITADORES DE ABSORÇÃO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+ VITAMINA C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- VITAMINA C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defTabSz="762000">
                        <a:lnSpc>
                          <a:spcPct val="90000"/>
                        </a:lnSpc>
                        <a:defRPr/>
                      </a:pPr>
                      <a:r>
                        <a:rPr lang="pt-BR" sz="1800" dirty="0" smtClean="0"/>
                        <a:t>ANEMIA POR DEFICIÊNCIA DE FERRO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RARA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+ COMUM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0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85820" y="264765"/>
            <a:ext cx="80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Vantagens do Leite Materno</a:t>
            </a:r>
          </a:p>
        </p:txBody>
      </p:sp>
      <p:grpSp>
        <p:nvGrpSpPr>
          <p:cNvPr id="63" name="Grupo 62"/>
          <p:cNvGrpSpPr/>
          <p:nvPr/>
        </p:nvGrpSpPr>
        <p:grpSpPr>
          <a:xfrm>
            <a:off x="9479493" y="173158"/>
            <a:ext cx="2567365" cy="2567360"/>
            <a:chOff x="0" y="270188"/>
            <a:chExt cx="2567366" cy="2567360"/>
          </a:xfrm>
        </p:grpSpPr>
        <p:sp>
          <p:nvSpPr>
            <p:cNvPr id="64" name="Elipse 63"/>
            <p:cNvSpPr/>
            <p:nvPr/>
          </p:nvSpPr>
          <p:spPr>
            <a:xfrm>
              <a:off x="0" y="270188"/>
              <a:ext cx="2567366" cy="25673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5" name="Elipse 4"/>
            <p:cNvSpPr/>
            <p:nvPr/>
          </p:nvSpPr>
          <p:spPr>
            <a:xfrm>
              <a:off x="375982" y="646169"/>
              <a:ext cx="1815402" cy="1815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effectLst/>
                  <a:latin typeface="Calibri" pitchFamily="34" charset="0"/>
                  <a:cs typeface="Andale Mono"/>
                </a:rPr>
                <a:t>Composição adequada de nutrientes</a:t>
              </a:r>
              <a:endParaRPr lang="pt-BR" sz="1800" kern="1200" dirty="0">
                <a:effectLst/>
                <a:latin typeface="Calibri" pitchFamily="34" charset="0"/>
              </a:endParaRP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78499"/>
              </p:ext>
            </p:extLst>
          </p:nvPr>
        </p:nvGraphicFramePr>
        <p:xfrm>
          <a:off x="1415973" y="3265716"/>
          <a:ext cx="9347200" cy="34799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367812"/>
                <a:gridCol w="2020494"/>
                <a:gridCol w="1958894"/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LEITE HUMANO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LEITE DE VACA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QUANTIDADE DE CÁLCIO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340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1170mg/L </a:t>
                      </a: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ABSORÇÃO DE FERRO</a:t>
                      </a:r>
                      <a:endParaRPr lang="pt-BR" sz="1800" b="0" i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PERDA DE CÁLCIO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</a:p>
                  </a:txBody>
                  <a:tcPr anchor="ctr"/>
                </a:tc>
              </a:tr>
              <a:tr h="645337">
                <a:tc>
                  <a:txBody>
                    <a:bodyPr/>
                    <a:lstStyle/>
                    <a:p>
                      <a:pPr defTabSz="762000">
                        <a:lnSpc>
                          <a:spcPct val="90000"/>
                        </a:lnSpc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HIPOCALCEMIA NEONATAL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RARA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COMUM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6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" y="190399"/>
            <a:ext cx="1879799" cy="12090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85820" y="264765"/>
            <a:ext cx="80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entury Gothic" panose="020B0502020202020204" pitchFamily="34" charset="0"/>
              </a:rPr>
              <a:t>Vantagens do Leite Materno</a:t>
            </a:r>
          </a:p>
        </p:txBody>
      </p:sp>
      <p:grpSp>
        <p:nvGrpSpPr>
          <p:cNvPr id="63" name="Grupo 62"/>
          <p:cNvGrpSpPr/>
          <p:nvPr/>
        </p:nvGrpSpPr>
        <p:grpSpPr>
          <a:xfrm>
            <a:off x="9479493" y="173158"/>
            <a:ext cx="2567365" cy="2567360"/>
            <a:chOff x="0" y="270188"/>
            <a:chExt cx="2567366" cy="2567360"/>
          </a:xfrm>
        </p:grpSpPr>
        <p:sp>
          <p:nvSpPr>
            <p:cNvPr id="64" name="Elipse 63"/>
            <p:cNvSpPr/>
            <p:nvPr/>
          </p:nvSpPr>
          <p:spPr>
            <a:xfrm>
              <a:off x="0" y="270188"/>
              <a:ext cx="2567366" cy="25673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5" name="Elipse 4"/>
            <p:cNvSpPr/>
            <p:nvPr/>
          </p:nvSpPr>
          <p:spPr>
            <a:xfrm>
              <a:off x="375982" y="646169"/>
              <a:ext cx="1815402" cy="1815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effectLst/>
                  <a:latin typeface="Calibri" pitchFamily="34" charset="0"/>
                  <a:cs typeface="Andale Mono"/>
                </a:rPr>
                <a:t>Composição adequada de nutrientes</a:t>
              </a:r>
              <a:endParaRPr lang="pt-BR" sz="1800" kern="1200" dirty="0">
                <a:effectLst/>
                <a:latin typeface="Calibri" pitchFamily="34" charset="0"/>
              </a:endParaRPr>
            </a:p>
          </p:txBody>
        </p:sp>
      </p:grpSp>
      <p:sp>
        <p:nvSpPr>
          <p:cNvPr id="8" name="TextBox 2"/>
          <p:cNvSpPr txBox="1"/>
          <p:nvPr/>
        </p:nvSpPr>
        <p:spPr>
          <a:xfrm>
            <a:off x="6133127" y="2530666"/>
            <a:ext cx="5289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Century Gothic" panose="020B0502020202020204" pitchFamily="34" charset="0"/>
              </a:rPr>
              <a:t>Mielina</a:t>
            </a:r>
            <a:r>
              <a:rPr lang="en-US" sz="2400" b="1" dirty="0" smtClean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= </a:t>
            </a:r>
            <a:r>
              <a:rPr lang="en-US" sz="2400" dirty="0" err="1" smtClean="0">
                <a:latin typeface="Century Gothic" panose="020B0502020202020204" pitchFamily="34" charset="0"/>
              </a:rPr>
              <a:t>bainha</a:t>
            </a:r>
            <a:r>
              <a:rPr lang="en-US" sz="2400" dirty="0" smtClean="0">
                <a:latin typeface="Century Gothic" panose="020B0502020202020204" pitchFamily="34" charset="0"/>
              </a:rPr>
              <a:t> de </a:t>
            </a:r>
            <a:r>
              <a:rPr lang="en-US" sz="2400" dirty="0" err="1" smtClean="0">
                <a:latin typeface="Century Gothic" panose="020B0502020202020204" pitchFamily="34" charset="0"/>
              </a:rPr>
              <a:t>gordura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que</a:t>
            </a:r>
            <a:r>
              <a:rPr lang="en-US" sz="2400" dirty="0" smtClean="0">
                <a:latin typeface="Century Gothic" panose="020B0502020202020204" pitchFamily="34" charset="0"/>
              </a:rPr>
              <a:t> “</a:t>
            </a:r>
            <a:r>
              <a:rPr lang="en-US" sz="2400" dirty="0" err="1" smtClean="0">
                <a:latin typeface="Century Gothic" panose="020B0502020202020204" pitchFamily="34" charset="0"/>
              </a:rPr>
              <a:t>abraça”os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axônios</a:t>
            </a:r>
            <a:r>
              <a:rPr lang="en-US" sz="2400" dirty="0" smtClean="0">
                <a:latin typeface="Century Gothic" panose="020B0502020202020204" pitchFamily="34" charset="0"/>
              </a:rPr>
              <a:t>.  </a:t>
            </a:r>
          </a:p>
          <a:p>
            <a:r>
              <a:rPr lang="en-US" sz="2400" dirty="0" err="1" smtClean="0">
                <a:latin typeface="Century Gothic" panose="020B0502020202020204" pitchFamily="34" charset="0"/>
              </a:rPr>
              <a:t>Formada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basicamente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por</a:t>
            </a:r>
            <a:r>
              <a:rPr lang="en-US" sz="2400" dirty="0" smtClean="0">
                <a:latin typeface="Century Gothic" panose="020B0502020202020204" pitchFamily="34" charset="0"/>
              </a:rPr>
              <a:t> DHA e ARA (</a:t>
            </a:r>
            <a:r>
              <a:rPr lang="en-US" sz="2400" dirty="0" err="1" smtClean="0">
                <a:latin typeface="Century Gothic" panose="020B0502020202020204" pitchFamily="34" charset="0"/>
              </a:rPr>
              <a:t>ácido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docosahexaenóico</a:t>
            </a:r>
            <a:r>
              <a:rPr lang="en-US" sz="2400" dirty="0" smtClean="0">
                <a:latin typeface="Century Gothic" panose="020B0502020202020204" pitchFamily="34" charset="0"/>
              </a:rPr>
              <a:t>  e o </a:t>
            </a:r>
            <a:r>
              <a:rPr lang="en-US" sz="2400" dirty="0" err="1" smtClean="0">
                <a:latin typeface="Century Gothic" panose="020B0502020202020204" pitchFamily="34" charset="0"/>
              </a:rPr>
              <a:t>ácido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araquidônico</a:t>
            </a:r>
            <a:r>
              <a:rPr lang="en-US" sz="2400" dirty="0" smtClean="0">
                <a:latin typeface="Century Gothic" panose="020B0502020202020204" pitchFamily="34" charset="0"/>
              </a:rPr>
              <a:t>)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3821907" y="911095"/>
            <a:ext cx="424507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x-none" sz="4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</a:rPr>
              <a:t>Mielinização</a:t>
            </a:r>
            <a:endParaRPr lang="x-none" sz="4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6" y="2018360"/>
            <a:ext cx="5124788" cy="290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C46F48-CB4B-464C-9299-A2C0B1BF6C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7E995-E739-4C7F-99BF-187901CA0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B4F121-6FDC-47A9-8795-2E2B2F2AE289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650</Words>
  <Application>Microsoft Office PowerPoint</Application>
  <PresentationFormat>Personalizar</PresentationFormat>
  <Paragraphs>177</Paragraphs>
  <Slides>27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Aleitamento Materno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2012-05-23T03:10:19Z</dcterms:created>
  <dcterms:modified xsi:type="dcterms:W3CDTF">2017-05-05T12:05:05Z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>21565;#Templates 15|23429aea-cf88-4627-a4f4-d1db26527ca3</vt:lpwstr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>22519;#Templates_Release15|b1fd5811-3f3d-4639-b3ad-a29d0050f2f8</vt:lpwstr>
  </property>
  <property fmtid="{D5CDD505-2E9C-101B-9397-08002B2CF9AE}" pid="6" name="ScenarioTags">
    <vt:lpwstr/>
  </property>
  <property fmtid="{D5CDD505-2E9C-101B-9397-08002B2CF9AE}" pid="7" name="CampaignTags">
    <vt:lpwstr/>
  </property>
</Properties>
</file>