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5240" autoAdjust="0"/>
  </p:normalViewPr>
  <p:slideViewPr>
    <p:cSldViewPr snapToGrid="0">
      <p:cViewPr varScale="1">
        <p:scale>
          <a:sx n="62" d="100"/>
          <a:sy n="62" d="100"/>
        </p:scale>
        <p:origin x="10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8-27T03:44:23.596"/>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21F3A-CCDF-4099-87B1-E5EF1064E98A}" type="datetimeFigureOut">
              <a:rPr lang="pt-BR" smtClean="0"/>
              <a:t>02/09/2017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9AD0E-783E-4B9B-B677-29EB76CDC4C3}" type="slidenum">
              <a:rPr lang="pt-BR" smtClean="0"/>
              <a:t>‹nº›</a:t>
            </a:fld>
            <a:endParaRPr lang="pt-BR"/>
          </a:p>
        </p:txBody>
      </p:sp>
    </p:spTree>
    <p:extLst>
      <p:ext uri="{BB962C8B-B14F-4D97-AF65-F5344CB8AC3E}">
        <p14:creationId xmlns:p14="http://schemas.microsoft.com/office/powerpoint/2010/main" val="70507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Memoria operacional :</a:t>
            </a:r>
            <a:r>
              <a:rPr lang="pt-BR" dirty="0">
                <a:solidFill>
                  <a:srgbClr val="00B050"/>
                </a:solidFill>
              </a:rPr>
              <a:t>curto prazo, transitória, absorve instruções e dados novos para realização de uma tarefa</a:t>
            </a:r>
            <a:endParaRPr lang="pt-BR" dirty="0"/>
          </a:p>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18104-C761-49E1-A689-D460B84A8ACE}"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03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Ao tomar essas decisões elas precisarão conciliar o conflito com as regras e expectativas, bem como controlar o impulso de obter uma gratificação mais imediata.</a:t>
            </a:r>
          </a:p>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18104-C761-49E1-A689-D460B84A8ACE}"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40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Interação social  x desenvolvimento emocional x funções executivas: nas atividades sociais, muitas vezes é necessário controlar as reações emocionais, tanto positivas (entusiasmo) quanto negativas (frustração), para que o indivíduo possa se adaptar às normas e objetivos. Assim, o desenvolvimento do controle executivo é fundamental para a regulação da emoção.</a:t>
            </a:r>
          </a:p>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18104-C761-49E1-A689-D460B84A8ACE}"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49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18104-C761-49E1-A689-D460B84A8ACE}"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25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Cuidadores primários completaram escalas de funções  executivas para crianças pré-escolares e medidas de gravidade de sintomas depressivos e ansiosos por um </a:t>
            </a:r>
            <a:r>
              <a:rPr lang="pt-BR" dirty="0" err="1"/>
              <a:t>periodo</a:t>
            </a:r>
            <a:r>
              <a:rPr lang="pt-BR" dirty="0"/>
              <a:t> de cerca de 7,5 anos. </a:t>
            </a:r>
          </a:p>
          <a:p>
            <a:r>
              <a:rPr lang="pt-BR" dirty="0"/>
              <a:t>Os déficits de inibição na pré-escola foram associados com pontuações de gravidade da depressão significativamente maiores em cada onda de avaliação subsequente (até 7,5 anos depois). Os déficits de inibição foram associados com maior gravidade da ansiedade de 3,5 a 7,5 anos depois.</a:t>
            </a:r>
          </a:p>
          <a:p>
            <a:endParaRPr lang="pt-BR" dirty="0"/>
          </a:p>
          <a:p>
            <a:r>
              <a:rPr lang="pt-BR" dirty="0"/>
              <a:t>Em geral, os achados indicam que os déficits de controle cognitivo são um fator de vulnerabilidade precoce para o desenvolvimento de sintomas afetivos. </a:t>
            </a:r>
          </a:p>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18104-C761-49E1-A689-D460B84A8ACE}"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06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279794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218185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153443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413529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260727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214FA01-3FB4-4295-BEBA-A4F733D35E52}" type="datetimeFigureOut">
              <a:rPr lang="pt-BR" smtClean="0"/>
              <a:t>02/09/2017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102164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214FA01-3FB4-4295-BEBA-A4F733D35E52}" type="datetimeFigureOut">
              <a:rPr lang="pt-BR" smtClean="0"/>
              <a:t>02/09/2017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214243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0214FA01-3FB4-4295-BEBA-A4F733D35E52}" type="datetimeFigureOut">
              <a:rPr lang="pt-BR" smtClean="0"/>
              <a:t>02/09/2017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335694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214FA01-3FB4-4295-BEBA-A4F733D35E52}" type="datetimeFigureOut">
              <a:rPr lang="pt-BR" smtClean="0"/>
              <a:t>02/09/2017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57412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0214FA01-3FB4-4295-BEBA-A4F733D35E52}" type="datetimeFigureOut">
              <a:rPr lang="pt-BR" smtClean="0"/>
              <a:t>02/09/2017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285070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0214FA01-3FB4-4295-BEBA-A4F733D35E52}" type="datetimeFigureOut">
              <a:rPr lang="pt-BR" smtClean="0"/>
              <a:t>02/09/2017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7F0788-4274-4302-BF6C-F46A0A598A57}" type="slidenum">
              <a:rPr lang="pt-BR" smtClean="0"/>
              <a:t>‹nº›</a:t>
            </a:fld>
            <a:endParaRPr lang="pt-BR"/>
          </a:p>
        </p:txBody>
      </p:sp>
    </p:spTree>
    <p:extLst>
      <p:ext uri="{BB962C8B-B14F-4D97-AF65-F5344CB8AC3E}">
        <p14:creationId xmlns:p14="http://schemas.microsoft.com/office/powerpoint/2010/main" val="178445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4FA01-3FB4-4295-BEBA-A4F733D35E52}" type="datetimeFigureOut">
              <a:rPr lang="pt-BR" smtClean="0"/>
              <a:t>02/09/2017</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F0788-4274-4302-BF6C-F46A0A598A57}" type="slidenum">
              <a:rPr lang="pt-BR" smtClean="0"/>
              <a:t>‹nº›</a:t>
            </a:fld>
            <a:endParaRPr lang="pt-BR"/>
          </a:p>
        </p:txBody>
      </p:sp>
    </p:spTree>
    <p:extLst>
      <p:ext uri="{BB962C8B-B14F-4D97-AF65-F5344CB8AC3E}">
        <p14:creationId xmlns:p14="http://schemas.microsoft.com/office/powerpoint/2010/main" val="1006857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ustomXml" Target="../ink/ink1.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cstate="print"/>
          <a:srcRect/>
          <a:stretch>
            <a:fillRect/>
          </a:stretch>
        </p:blipFill>
        <p:spPr bwMode="auto">
          <a:xfrm>
            <a:off x="8739188" y="1"/>
            <a:ext cx="1928812" cy="2525713"/>
          </a:xfrm>
          <a:prstGeom prst="rect">
            <a:avLst/>
          </a:prstGeom>
          <a:noFill/>
          <a:ln w="9525">
            <a:noFill/>
            <a:miter lim="800000"/>
            <a:headEnd/>
            <a:tailEnd/>
          </a:ln>
        </p:spPr>
      </p:pic>
      <p:pic>
        <p:nvPicPr>
          <p:cNvPr id="6" name="Picture 9"/>
          <p:cNvPicPr>
            <a:picLocks noChangeAspect="1" noChangeArrowheads="1"/>
          </p:cNvPicPr>
          <p:nvPr/>
        </p:nvPicPr>
        <p:blipFill>
          <a:blip r:embed="rId3" cstate="print"/>
          <a:srcRect/>
          <a:stretch>
            <a:fillRect/>
          </a:stretch>
        </p:blipFill>
        <p:spPr bwMode="auto">
          <a:xfrm>
            <a:off x="1524001" y="4786313"/>
            <a:ext cx="1571625" cy="2057400"/>
          </a:xfrm>
          <a:prstGeom prst="rect">
            <a:avLst/>
          </a:prstGeom>
          <a:noFill/>
          <a:ln w="9525">
            <a:noFill/>
            <a:miter lim="800000"/>
            <a:headEnd/>
            <a:tailEnd/>
          </a:ln>
        </p:spPr>
      </p:pic>
      <p:sp>
        <p:nvSpPr>
          <p:cNvPr id="7" name="Retângulo 6"/>
          <p:cNvSpPr/>
          <p:nvPr/>
        </p:nvSpPr>
        <p:spPr>
          <a:xfrm>
            <a:off x="1524000" y="0"/>
            <a:ext cx="9144000" cy="6858000"/>
          </a:xfrm>
          <a:prstGeom prst="rect">
            <a:avLst/>
          </a:prstGeom>
          <a:solidFill>
            <a:schemeClr val="accent1">
              <a:alpha val="0"/>
            </a:schemeClr>
          </a:solidFill>
          <a:ln w="698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spcBef>
                <a:spcPct val="20000"/>
              </a:spcBef>
              <a:defRPr/>
            </a:pPr>
            <a:endParaRPr lang="pt-BR" b="1" dirty="0">
              <a:solidFill>
                <a:srgbClr val="4F81BD"/>
              </a:solidFill>
              <a:latin typeface="Calibri"/>
            </a:endParaRPr>
          </a:p>
        </p:txBody>
      </p:sp>
      <p:sp>
        <p:nvSpPr>
          <p:cNvPr id="2" name="Título 1"/>
          <p:cNvSpPr>
            <a:spLocks noGrp="1"/>
          </p:cNvSpPr>
          <p:nvPr>
            <p:ph type="ctrTitle"/>
          </p:nvPr>
        </p:nvSpPr>
        <p:spPr>
          <a:xfrm>
            <a:off x="1953236" y="1628801"/>
            <a:ext cx="7772400" cy="2403699"/>
          </a:xfrm>
        </p:spPr>
        <p:txBody>
          <a:bodyPr>
            <a:noAutofit/>
          </a:bodyPr>
          <a:lstStyle/>
          <a:p>
            <a:r>
              <a:rPr lang="pt-BR" sz="5400" b="1" dirty="0">
                <a:solidFill>
                  <a:srgbClr val="002060"/>
                </a:solidFill>
              </a:rPr>
              <a:t>Funções Executivas e o</a:t>
            </a:r>
            <a:br>
              <a:rPr lang="pt-BR" sz="5400" b="1" dirty="0">
                <a:solidFill>
                  <a:srgbClr val="002060"/>
                </a:solidFill>
              </a:rPr>
            </a:br>
            <a:r>
              <a:rPr lang="pt-BR" sz="5400" b="1" dirty="0">
                <a:solidFill>
                  <a:srgbClr val="002060"/>
                </a:solidFill>
              </a:rPr>
              <a:t>Desenvolvimento Emocional</a:t>
            </a:r>
          </a:p>
        </p:txBody>
      </p:sp>
      <p:sp>
        <p:nvSpPr>
          <p:cNvPr id="3" name="Subtítulo 2"/>
          <p:cNvSpPr>
            <a:spLocks noGrp="1"/>
          </p:cNvSpPr>
          <p:nvPr>
            <p:ph type="subTitle" idx="1"/>
          </p:nvPr>
        </p:nvSpPr>
        <p:spPr>
          <a:xfrm>
            <a:off x="3863752" y="4786313"/>
            <a:ext cx="6400800" cy="1752600"/>
          </a:xfrm>
        </p:spPr>
        <p:txBody>
          <a:bodyPr>
            <a:normAutofit fontScale="92500" lnSpcReduction="20000"/>
          </a:bodyPr>
          <a:lstStyle/>
          <a:p>
            <a:r>
              <a:rPr lang="pt-BR" dirty="0"/>
              <a:t>Dra. Lívia Eugênio</a:t>
            </a:r>
          </a:p>
          <a:p>
            <a:r>
              <a:rPr lang="pt-BR" sz="2300" dirty="0"/>
              <a:t>Psiquiatra da Infância e Adolescência</a:t>
            </a:r>
          </a:p>
          <a:p>
            <a:r>
              <a:rPr lang="pt-BR" sz="2300" dirty="0"/>
              <a:t>Coordenadora da residência médica em Psiquiatria da Infância e Adolescência do HSM</a:t>
            </a:r>
          </a:p>
          <a:p>
            <a:r>
              <a:rPr lang="pt-BR" sz="2300" dirty="0"/>
              <a:t>Terapeuta Cognitivo-comportamental</a:t>
            </a:r>
          </a:p>
        </p:txBody>
      </p:sp>
    </p:spTree>
    <p:extLst>
      <p:ext uri="{BB962C8B-B14F-4D97-AF65-F5344CB8AC3E}">
        <p14:creationId xmlns:p14="http://schemas.microsoft.com/office/powerpoint/2010/main" val="70675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525FD18-B21E-4FFA-8FFA-8AC62E685987}"/>
              </a:ext>
            </a:extLst>
          </p:cNvPr>
          <p:cNvSpPr>
            <a:spLocks noGrp="1"/>
          </p:cNvSpPr>
          <p:nvPr>
            <p:ph idx="1"/>
          </p:nvPr>
        </p:nvSpPr>
        <p:spPr>
          <a:xfrm>
            <a:off x="1951382" y="1828877"/>
            <a:ext cx="8229600" cy="4223144"/>
          </a:xfrm>
        </p:spPr>
        <p:txBody>
          <a:bodyPr/>
          <a:lstStyle/>
          <a:p>
            <a:r>
              <a:rPr lang="pt-BR" dirty="0"/>
              <a:t>O autocontrole proporcionaria a flexibilidade de atenção necessária pra conectar </a:t>
            </a:r>
          </a:p>
          <a:p>
            <a:pPr marL="0" indent="0">
              <a:buNone/>
            </a:pPr>
            <a:endParaRPr lang="pt-BR" dirty="0"/>
          </a:p>
        </p:txBody>
      </p:sp>
      <p:sp>
        <p:nvSpPr>
          <p:cNvPr id="4" name="Elipse 3">
            <a:extLst>
              <a:ext uri="{FF2B5EF4-FFF2-40B4-BE49-F238E27FC236}">
                <a16:creationId xmlns:a16="http://schemas.microsoft.com/office/drawing/2014/main" id="{AA510B1F-207B-4666-94DA-65AED66E5A6F}"/>
              </a:ext>
            </a:extLst>
          </p:cNvPr>
          <p:cNvSpPr/>
          <p:nvPr/>
        </p:nvSpPr>
        <p:spPr>
          <a:xfrm>
            <a:off x="4655840" y="3019503"/>
            <a:ext cx="194421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solidFill>
                <a:prstClr val="white"/>
              </a:solidFill>
              <a:latin typeface="Calibri"/>
            </a:endParaRPr>
          </a:p>
        </p:txBody>
      </p:sp>
      <p:sp>
        <p:nvSpPr>
          <p:cNvPr id="6" name="Elipse 5">
            <a:extLst>
              <a:ext uri="{FF2B5EF4-FFF2-40B4-BE49-F238E27FC236}">
                <a16:creationId xmlns:a16="http://schemas.microsoft.com/office/drawing/2014/main" id="{A03E2381-C950-49A0-A2D9-BBE85227F798}"/>
              </a:ext>
            </a:extLst>
          </p:cNvPr>
          <p:cNvSpPr/>
          <p:nvPr/>
        </p:nvSpPr>
        <p:spPr>
          <a:xfrm>
            <a:off x="6255135" y="4852509"/>
            <a:ext cx="2016224" cy="1520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solidFill>
                <a:prstClr val="white"/>
              </a:solidFill>
              <a:latin typeface="Calibri"/>
            </a:endParaRPr>
          </a:p>
        </p:txBody>
      </p:sp>
      <p:sp>
        <p:nvSpPr>
          <p:cNvPr id="7" name="Elipse 6">
            <a:extLst>
              <a:ext uri="{FF2B5EF4-FFF2-40B4-BE49-F238E27FC236}">
                <a16:creationId xmlns:a16="http://schemas.microsoft.com/office/drawing/2014/main" id="{BE1C914D-BF80-404B-A17B-8A7EBED14A5C}"/>
              </a:ext>
            </a:extLst>
          </p:cNvPr>
          <p:cNvSpPr/>
          <p:nvPr/>
        </p:nvSpPr>
        <p:spPr>
          <a:xfrm>
            <a:off x="3125245" y="4898353"/>
            <a:ext cx="2016224" cy="1434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dirty="0">
              <a:solidFill>
                <a:prstClr val="white"/>
              </a:solidFill>
              <a:latin typeface="Calibri"/>
            </a:endParaRPr>
          </a:p>
        </p:txBody>
      </p:sp>
      <p:cxnSp>
        <p:nvCxnSpPr>
          <p:cNvPr id="9" name="Conector reto 8">
            <a:extLst>
              <a:ext uri="{FF2B5EF4-FFF2-40B4-BE49-F238E27FC236}">
                <a16:creationId xmlns:a16="http://schemas.microsoft.com/office/drawing/2014/main" id="{D9E6A4E3-FBE4-42AD-A65C-380CD6C88C44}"/>
              </a:ext>
            </a:extLst>
          </p:cNvPr>
          <p:cNvCxnSpPr>
            <a:cxnSpLocks/>
            <a:endCxn id="4" idx="5"/>
          </p:cNvCxnSpPr>
          <p:nvPr/>
        </p:nvCxnSpPr>
        <p:spPr>
          <a:xfrm flipH="1" flipV="1">
            <a:off x="6315333" y="4371682"/>
            <a:ext cx="404251" cy="56948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6ACF506B-B68A-467C-AF3E-7DDC529B4E69}"/>
              </a:ext>
            </a:extLst>
          </p:cNvPr>
          <p:cNvCxnSpPr/>
          <p:nvPr/>
        </p:nvCxnSpPr>
        <p:spPr>
          <a:xfrm flipH="1" flipV="1">
            <a:off x="5367130" y="5208104"/>
            <a:ext cx="8790" cy="21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86568A4F-4F18-4E45-9F81-1767AA5490C3}"/>
              </a:ext>
            </a:extLst>
          </p:cNvPr>
          <p:cNvCxnSpPr>
            <a:stCxn id="7" idx="6"/>
            <a:endCxn id="6" idx="2"/>
          </p:cNvCxnSpPr>
          <p:nvPr/>
        </p:nvCxnSpPr>
        <p:spPr>
          <a:xfrm flipV="1">
            <a:off x="5141469" y="5612684"/>
            <a:ext cx="1113666" cy="304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5F260642-4A81-4EAC-8DEB-ADFB17B19557}"/>
              </a:ext>
            </a:extLst>
          </p:cNvPr>
          <p:cNvCxnSpPr>
            <a:cxnSpLocks/>
            <a:stCxn id="4" idx="3"/>
          </p:cNvCxnSpPr>
          <p:nvPr/>
        </p:nvCxnSpPr>
        <p:spPr>
          <a:xfrm flipH="1">
            <a:off x="4439816" y="4371682"/>
            <a:ext cx="500748" cy="56948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C09A9EEC-E3A4-4632-819B-52F6D0FC5CE1}"/>
              </a:ext>
            </a:extLst>
          </p:cNvPr>
          <p:cNvSpPr txBox="1"/>
          <p:nvPr/>
        </p:nvSpPr>
        <p:spPr>
          <a:xfrm flipH="1">
            <a:off x="4724540" y="3554349"/>
            <a:ext cx="1875516" cy="369332"/>
          </a:xfrm>
          <a:prstGeom prst="rect">
            <a:avLst/>
          </a:prstGeom>
          <a:noFill/>
        </p:spPr>
        <p:txBody>
          <a:bodyPr wrap="square" rtlCol="0">
            <a:spAutoFit/>
          </a:bodyPr>
          <a:lstStyle/>
          <a:p>
            <a:r>
              <a:rPr lang="pt-BR" b="1" dirty="0">
                <a:solidFill>
                  <a:prstClr val="white"/>
                </a:solidFill>
                <a:latin typeface="Calibri"/>
              </a:rPr>
              <a:t>Princípios morais</a:t>
            </a:r>
          </a:p>
        </p:txBody>
      </p:sp>
      <p:sp>
        <p:nvSpPr>
          <p:cNvPr id="28" name="CaixaDeTexto 27">
            <a:extLst>
              <a:ext uri="{FF2B5EF4-FFF2-40B4-BE49-F238E27FC236}">
                <a16:creationId xmlns:a16="http://schemas.microsoft.com/office/drawing/2014/main" id="{215AD66A-72EB-497B-B76E-0C8B129F1826}"/>
              </a:ext>
            </a:extLst>
          </p:cNvPr>
          <p:cNvSpPr txBox="1"/>
          <p:nvPr/>
        </p:nvSpPr>
        <p:spPr>
          <a:xfrm flipH="1">
            <a:off x="6583761" y="5345447"/>
            <a:ext cx="1504328" cy="369332"/>
          </a:xfrm>
          <a:prstGeom prst="rect">
            <a:avLst/>
          </a:prstGeom>
          <a:noFill/>
        </p:spPr>
        <p:txBody>
          <a:bodyPr wrap="square" rtlCol="0">
            <a:spAutoFit/>
          </a:bodyPr>
          <a:lstStyle/>
          <a:p>
            <a:r>
              <a:rPr lang="pt-BR" b="1" dirty="0">
                <a:solidFill>
                  <a:prstClr val="white"/>
                </a:solidFill>
                <a:latin typeface="Calibri"/>
              </a:rPr>
              <a:t>Sentimentos </a:t>
            </a:r>
          </a:p>
        </p:txBody>
      </p:sp>
      <p:sp>
        <p:nvSpPr>
          <p:cNvPr id="30" name="CaixaDeTexto 29">
            <a:extLst>
              <a:ext uri="{FF2B5EF4-FFF2-40B4-BE49-F238E27FC236}">
                <a16:creationId xmlns:a16="http://schemas.microsoft.com/office/drawing/2014/main" id="{880D1BD4-44F4-4C29-BF70-64C89311A34F}"/>
              </a:ext>
            </a:extLst>
          </p:cNvPr>
          <p:cNvSpPr txBox="1"/>
          <p:nvPr/>
        </p:nvSpPr>
        <p:spPr>
          <a:xfrm>
            <a:off x="3790665" y="5428018"/>
            <a:ext cx="1349909" cy="369332"/>
          </a:xfrm>
          <a:prstGeom prst="rect">
            <a:avLst/>
          </a:prstGeom>
          <a:noFill/>
        </p:spPr>
        <p:txBody>
          <a:bodyPr wrap="square" rtlCol="0">
            <a:spAutoFit/>
          </a:bodyPr>
          <a:lstStyle/>
          <a:p>
            <a:r>
              <a:rPr lang="pt-BR" b="1" dirty="0">
                <a:solidFill>
                  <a:prstClr val="white"/>
                </a:solidFill>
                <a:latin typeface="Calibri"/>
              </a:rPr>
              <a:t>Ações</a:t>
            </a:r>
            <a:r>
              <a:rPr lang="pt-BR" dirty="0">
                <a:solidFill>
                  <a:prstClr val="black"/>
                </a:solidFill>
                <a:latin typeface="Calibri"/>
              </a:rPr>
              <a:t> </a:t>
            </a:r>
          </a:p>
        </p:txBody>
      </p:sp>
      <p:sp>
        <p:nvSpPr>
          <p:cNvPr id="31" name="Retângulo 30">
            <a:extLst>
              <a:ext uri="{FF2B5EF4-FFF2-40B4-BE49-F238E27FC236}">
                <a16:creationId xmlns:a16="http://schemas.microsoft.com/office/drawing/2014/main" id="{F5DC502D-EDBA-420B-8C22-7764D208F442}"/>
              </a:ext>
            </a:extLst>
          </p:cNvPr>
          <p:cNvSpPr/>
          <p:nvPr/>
        </p:nvSpPr>
        <p:spPr>
          <a:xfrm>
            <a:off x="6493793" y="6399973"/>
            <a:ext cx="3821046" cy="369332"/>
          </a:xfrm>
          <a:prstGeom prst="rect">
            <a:avLst/>
          </a:prstGeom>
        </p:spPr>
        <p:txBody>
          <a:bodyPr wrap="none">
            <a:spAutoFit/>
          </a:bodyPr>
          <a:lstStyle/>
          <a:p>
            <a:r>
              <a:rPr lang="pt-BR" dirty="0">
                <a:solidFill>
                  <a:prstClr val="black"/>
                </a:solidFill>
                <a:latin typeface="Calibri"/>
              </a:rPr>
              <a:t>(RUEDA M.R.; PAZ-ALONSO P.M., 2013)</a:t>
            </a:r>
          </a:p>
        </p:txBody>
      </p:sp>
      <p:pic>
        <p:nvPicPr>
          <p:cNvPr id="32" name="Imagem 31">
            <a:extLst>
              <a:ext uri="{FF2B5EF4-FFF2-40B4-BE49-F238E27FC236}">
                <a16:creationId xmlns:a16="http://schemas.microsoft.com/office/drawing/2014/main" id="{5E570A5B-C5BE-4E76-A0A2-915E3C2D7952}"/>
              </a:ext>
            </a:extLst>
          </p:cNvPr>
          <p:cNvPicPr>
            <a:picLocks noChangeAspect="1"/>
          </p:cNvPicPr>
          <p:nvPr/>
        </p:nvPicPr>
        <p:blipFill>
          <a:blip r:embed="rId2"/>
          <a:stretch>
            <a:fillRect/>
          </a:stretch>
        </p:blipFill>
        <p:spPr>
          <a:xfrm>
            <a:off x="1524000" y="-13298"/>
            <a:ext cx="9144000" cy="1842175"/>
          </a:xfrm>
          <a:prstGeom prst="rect">
            <a:avLst/>
          </a:prstGeom>
        </p:spPr>
      </p:pic>
      <p:pic>
        <p:nvPicPr>
          <p:cNvPr id="33" name="Imagem 32">
            <a:extLst>
              <a:ext uri="{FF2B5EF4-FFF2-40B4-BE49-F238E27FC236}">
                <a16:creationId xmlns:a16="http://schemas.microsoft.com/office/drawing/2014/main" id="{0C095DC2-258D-44B2-ADFE-B8E6BD87E46F}"/>
              </a:ext>
            </a:extLst>
          </p:cNvPr>
          <p:cNvPicPr>
            <a:picLocks noChangeAspect="1"/>
          </p:cNvPicPr>
          <p:nvPr/>
        </p:nvPicPr>
        <p:blipFill>
          <a:blip r:embed="rId3"/>
          <a:stretch>
            <a:fillRect/>
          </a:stretch>
        </p:blipFill>
        <p:spPr>
          <a:xfrm>
            <a:off x="8283195" y="2552866"/>
            <a:ext cx="1885950" cy="2419350"/>
          </a:xfrm>
          <a:prstGeom prst="rect">
            <a:avLst/>
          </a:prstGeom>
        </p:spPr>
      </p:pic>
    </p:spTree>
    <p:extLst>
      <p:ext uri="{BB962C8B-B14F-4D97-AF65-F5344CB8AC3E}">
        <p14:creationId xmlns:p14="http://schemas.microsoft.com/office/powerpoint/2010/main" val="312234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4244EC2-507F-40C0-8283-52462B7AC254}"/>
              </a:ext>
            </a:extLst>
          </p:cNvPr>
          <p:cNvSpPr>
            <a:spLocks noGrp="1"/>
          </p:cNvSpPr>
          <p:nvPr>
            <p:ph idx="1"/>
          </p:nvPr>
        </p:nvSpPr>
        <p:spPr>
          <a:xfrm>
            <a:off x="1981200" y="1849137"/>
            <a:ext cx="8229600" cy="4277027"/>
          </a:xfrm>
        </p:spPr>
        <p:txBody>
          <a:bodyPr>
            <a:normAutofit/>
          </a:bodyPr>
          <a:lstStyle/>
          <a:p>
            <a:pPr marL="0" indent="0">
              <a:buNone/>
            </a:pPr>
            <a:r>
              <a:rPr lang="pt-BR" sz="4000" dirty="0"/>
              <a:t>Nas interações sociais:</a:t>
            </a:r>
          </a:p>
          <a:p>
            <a:pPr marL="0" indent="0">
              <a:buNone/>
            </a:pPr>
            <a:endParaRPr lang="pt-BR" dirty="0"/>
          </a:p>
          <a:p>
            <a:pPr marL="0" indent="0" algn="ctr">
              <a:buNone/>
            </a:pPr>
            <a:endParaRPr lang="pt-BR" dirty="0"/>
          </a:p>
          <a:p>
            <a:pPr marL="0" indent="0">
              <a:buNone/>
            </a:pPr>
            <a:r>
              <a:rPr lang="pt-BR" dirty="0"/>
              <a:t>  </a:t>
            </a:r>
          </a:p>
          <a:p>
            <a:pPr marL="0" indent="0">
              <a:buNone/>
            </a:pPr>
            <a:r>
              <a:rPr lang="pt-BR" dirty="0"/>
              <a:t> </a:t>
            </a:r>
            <a:r>
              <a:rPr lang="pt-BR" dirty="0">
                <a:highlight>
                  <a:srgbClr val="FF3399"/>
                </a:highlight>
              </a:rPr>
              <a:t>emoções positivas</a:t>
            </a:r>
            <a:r>
              <a:rPr lang="pt-BR" dirty="0"/>
              <a:t>               </a:t>
            </a:r>
            <a:r>
              <a:rPr lang="pt-BR" dirty="0">
                <a:highlight>
                  <a:srgbClr val="FF6600"/>
                </a:highlight>
              </a:rPr>
              <a:t>emoções negativas</a:t>
            </a:r>
          </a:p>
          <a:p>
            <a:pPr marL="0" indent="0">
              <a:buNone/>
            </a:pPr>
            <a:r>
              <a:rPr lang="pt-BR" dirty="0"/>
              <a:t>       </a:t>
            </a:r>
            <a:r>
              <a:rPr lang="pt-BR" dirty="0">
                <a:highlight>
                  <a:srgbClr val="FF3399"/>
                </a:highlight>
              </a:rPr>
              <a:t>(entusiasmo)</a:t>
            </a:r>
            <a:r>
              <a:rPr lang="pt-BR" dirty="0"/>
              <a:t>                         </a:t>
            </a:r>
            <a:r>
              <a:rPr lang="pt-BR" dirty="0">
                <a:highlight>
                  <a:srgbClr val="FF6600"/>
                </a:highlight>
              </a:rPr>
              <a:t>(frustração)</a:t>
            </a:r>
          </a:p>
        </p:txBody>
      </p:sp>
      <p:sp>
        <p:nvSpPr>
          <p:cNvPr id="5" name="Triângulo isósceles 4">
            <a:extLst>
              <a:ext uri="{FF2B5EF4-FFF2-40B4-BE49-F238E27FC236}">
                <a16:creationId xmlns:a16="http://schemas.microsoft.com/office/drawing/2014/main" id="{B73355EE-1D1E-49EA-9199-9C3AD703DDD4}"/>
              </a:ext>
            </a:extLst>
          </p:cNvPr>
          <p:cNvSpPr/>
          <p:nvPr/>
        </p:nvSpPr>
        <p:spPr>
          <a:xfrm>
            <a:off x="4839602" y="5517232"/>
            <a:ext cx="2264511" cy="12334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solidFill>
                <a:prstClr val="white"/>
              </a:solidFill>
              <a:latin typeface="Calibri"/>
            </a:endParaRPr>
          </a:p>
        </p:txBody>
      </p:sp>
      <p:cxnSp>
        <p:nvCxnSpPr>
          <p:cNvPr id="7" name="Conector reto 6">
            <a:extLst>
              <a:ext uri="{FF2B5EF4-FFF2-40B4-BE49-F238E27FC236}">
                <a16:creationId xmlns:a16="http://schemas.microsoft.com/office/drawing/2014/main" id="{E267A610-214A-41D4-AF07-08D1C2A16F93}"/>
              </a:ext>
            </a:extLst>
          </p:cNvPr>
          <p:cNvCxnSpPr/>
          <p:nvPr/>
        </p:nvCxnSpPr>
        <p:spPr>
          <a:xfrm>
            <a:off x="3215681" y="5517232"/>
            <a:ext cx="598414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3A56F246-4067-48C3-B045-34A83E01F907}"/>
              </a:ext>
            </a:extLst>
          </p:cNvPr>
          <p:cNvPicPr>
            <a:picLocks noChangeAspect="1"/>
          </p:cNvPicPr>
          <p:nvPr/>
        </p:nvPicPr>
        <p:blipFill>
          <a:blip r:embed="rId3"/>
          <a:stretch>
            <a:fillRect/>
          </a:stretch>
        </p:blipFill>
        <p:spPr>
          <a:xfrm>
            <a:off x="1524000" y="8144"/>
            <a:ext cx="9144000" cy="1840992"/>
          </a:xfrm>
          <a:prstGeom prst="rect">
            <a:avLst/>
          </a:prstGeom>
        </p:spPr>
      </p:pic>
      <p:pic>
        <p:nvPicPr>
          <p:cNvPr id="10" name="Imagem 9">
            <a:extLst>
              <a:ext uri="{FF2B5EF4-FFF2-40B4-BE49-F238E27FC236}">
                <a16:creationId xmlns:a16="http://schemas.microsoft.com/office/drawing/2014/main" id="{5EA0B5BF-A5C0-4A1E-BE27-E77CB240DC78}"/>
              </a:ext>
            </a:extLst>
          </p:cNvPr>
          <p:cNvPicPr>
            <a:picLocks noChangeAspect="1"/>
          </p:cNvPicPr>
          <p:nvPr/>
        </p:nvPicPr>
        <p:blipFill>
          <a:blip r:embed="rId4"/>
          <a:stretch>
            <a:fillRect/>
          </a:stretch>
        </p:blipFill>
        <p:spPr>
          <a:xfrm>
            <a:off x="2606319" y="2564904"/>
            <a:ext cx="2232247" cy="1696346"/>
          </a:xfrm>
          <a:prstGeom prst="rect">
            <a:avLst/>
          </a:prstGeom>
        </p:spPr>
      </p:pic>
      <p:pic>
        <p:nvPicPr>
          <p:cNvPr id="11" name="Imagem 10">
            <a:extLst>
              <a:ext uri="{FF2B5EF4-FFF2-40B4-BE49-F238E27FC236}">
                <a16:creationId xmlns:a16="http://schemas.microsoft.com/office/drawing/2014/main" id="{5BFC0779-5013-4A5A-A205-FD39DAE13E8D}"/>
              </a:ext>
            </a:extLst>
          </p:cNvPr>
          <p:cNvPicPr>
            <a:picLocks noChangeAspect="1"/>
          </p:cNvPicPr>
          <p:nvPr/>
        </p:nvPicPr>
        <p:blipFill>
          <a:blip r:embed="rId5"/>
          <a:stretch>
            <a:fillRect/>
          </a:stretch>
        </p:blipFill>
        <p:spPr>
          <a:xfrm>
            <a:off x="7104112" y="2755852"/>
            <a:ext cx="2209800" cy="1314450"/>
          </a:xfrm>
          <a:prstGeom prst="rect">
            <a:avLst/>
          </a:prstGeom>
        </p:spPr>
      </p:pic>
    </p:spTree>
    <p:extLst>
      <p:ext uri="{BB962C8B-B14F-4D97-AF65-F5344CB8AC3E}">
        <p14:creationId xmlns:p14="http://schemas.microsoft.com/office/powerpoint/2010/main" val="67625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220087B-B5B8-4584-843C-B0138FBBB62C}"/>
              </a:ext>
            </a:extLst>
          </p:cNvPr>
          <p:cNvSpPr>
            <a:spLocks noGrp="1"/>
          </p:cNvSpPr>
          <p:nvPr>
            <p:ph idx="1"/>
          </p:nvPr>
        </p:nvSpPr>
        <p:spPr>
          <a:xfrm>
            <a:off x="1981200" y="2492897"/>
            <a:ext cx="8229600" cy="3633267"/>
          </a:xfrm>
        </p:spPr>
        <p:txBody>
          <a:bodyPr>
            <a:normAutofit/>
          </a:bodyPr>
          <a:lstStyle/>
          <a:p>
            <a:pPr marL="0" indent="0" algn="ctr">
              <a:buNone/>
            </a:pPr>
            <a:r>
              <a:rPr lang="pt-BR" dirty="0"/>
              <a:t>O amadurecimento dos aspectos do</a:t>
            </a:r>
          </a:p>
          <a:p>
            <a:pPr marL="0" indent="0" algn="ctr">
              <a:buNone/>
            </a:pPr>
            <a:r>
              <a:rPr lang="pt-BR" dirty="0"/>
              <a:t> funcionamento executivo, principalmente</a:t>
            </a:r>
          </a:p>
          <a:p>
            <a:pPr marL="0" indent="0" algn="ctr">
              <a:buNone/>
            </a:pPr>
            <a:r>
              <a:rPr lang="pt-BR" dirty="0"/>
              <a:t> </a:t>
            </a:r>
            <a:r>
              <a:rPr lang="pt-BR" dirty="0">
                <a:highlight>
                  <a:srgbClr val="FFFF00"/>
                </a:highlight>
              </a:rPr>
              <a:t>atenção</a:t>
            </a:r>
            <a:r>
              <a:rPr lang="pt-BR" dirty="0"/>
              <a:t> e </a:t>
            </a:r>
            <a:r>
              <a:rPr lang="pt-BR" dirty="0">
                <a:highlight>
                  <a:srgbClr val="FFFF00"/>
                </a:highlight>
              </a:rPr>
              <a:t>controle inibitório </a:t>
            </a:r>
            <a:r>
              <a:rPr lang="pt-BR" dirty="0"/>
              <a:t>estão fortemente </a:t>
            </a:r>
          </a:p>
          <a:p>
            <a:pPr marL="0" indent="0" algn="ctr">
              <a:buNone/>
            </a:pPr>
            <a:r>
              <a:rPr lang="pt-BR" dirty="0"/>
              <a:t>relacionados ao aumento da compreensão emocional (de si mesmo e dos outros) e à autorregulação emocional.</a:t>
            </a:r>
          </a:p>
          <a:p>
            <a:pPr marL="0" indent="0" algn="r">
              <a:buNone/>
            </a:pPr>
            <a:endParaRPr lang="pt-BR" dirty="0"/>
          </a:p>
        </p:txBody>
      </p:sp>
      <p:pic>
        <p:nvPicPr>
          <p:cNvPr id="4" name="Imagem 3">
            <a:extLst>
              <a:ext uri="{FF2B5EF4-FFF2-40B4-BE49-F238E27FC236}">
                <a16:creationId xmlns:a16="http://schemas.microsoft.com/office/drawing/2014/main" id="{6585A143-AB10-4C46-A491-4BE11C2B1858}"/>
              </a:ext>
            </a:extLst>
          </p:cNvPr>
          <p:cNvPicPr>
            <a:picLocks noChangeAspect="1"/>
          </p:cNvPicPr>
          <p:nvPr/>
        </p:nvPicPr>
        <p:blipFill>
          <a:blip r:embed="rId2"/>
          <a:stretch>
            <a:fillRect/>
          </a:stretch>
        </p:blipFill>
        <p:spPr>
          <a:xfrm>
            <a:off x="6763148" y="6308726"/>
            <a:ext cx="3889585" cy="493819"/>
          </a:xfrm>
          <a:prstGeom prst="rect">
            <a:avLst/>
          </a:prstGeom>
        </p:spPr>
      </p:pic>
      <p:pic>
        <p:nvPicPr>
          <p:cNvPr id="6" name="Imagem 5">
            <a:extLst>
              <a:ext uri="{FF2B5EF4-FFF2-40B4-BE49-F238E27FC236}">
                <a16:creationId xmlns:a16="http://schemas.microsoft.com/office/drawing/2014/main" id="{CAF7A383-2F53-4EDC-9B35-91CA93442EA5}"/>
              </a:ext>
            </a:extLst>
          </p:cNvPr>
          <p:cNvPicPr>
            <a:picLocks noChangeAspect="1"/>
          </p:cNvPicPr>
          <p:nvPr/>
        </p:nvPicPr>
        <p:blipFill>
          <a:blip r:embed="rId3"/>
          <a:stretch>
            <a:fillRect/>
          </a:stretch>
        </p:blipFill>
        <p:spPr>
          <a:xfrm>
            <a:off x="1508732" y="0"/>
            <a:ext cx="9144000" cy="1840992"/>
          </a:xfrm>
          <a:prstGeom prst="rect">
            <a:avLst/>
          </a:prstGeom>
        </p:spPr>
      </p:pic>
    </p:spTree>
    <p:extLst>
      <p:ext uri="{BB962C8B-B14F-4D97-AF65-F5344CB8AC3E}">
        <p14:creationId xmlns:p14="http://schemas.microsoft.com/office/powerpoint/2010/main" val="30824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A7FEC59-471E-483D-BBEF-5008661E5652}"/>
              </a:ext>
            </a:extLst>
          </p:cNvPr>
          <p:cNvSpPr>
            <a:spLocks noGrp="1"/>
          </p:cNvSpPr>
          <p:nvPr>
            <p:ph idx="1"/>
          </p:nvPr>
        </p:nvSpPr>
        <p:spPr>
          <a:xfrm>
            <a:off x="1981200" y="2492896"/>
            <a:ext cx="8229600" cy="3816424"/>
          </a:xfrm>
        </p:spPr>
        <p:txBody>
          <a:bodyPr>
            <a:normAutofit lnSpcReduction="10000"/>
          </a:bodyPr>
          <a:lstStyle/>
          <a:p>
            <a:r>
              <a:rPr lang="pt-BR" dirty="0">
                <a:solidFill>
                  <a:srgbClr val="00B0F0"/>
                </a:solidFill>
              </a:rPr>
              <a:t>Crianças com bom controle atencional tendem a lidar com a raiva utilizando métodos verbais não hostis, ao invés de métodos agressivos.</a:t>
            </a:r>
          </a:p>
          <a:p>
            <a:pPr marL="0" indent="0">
              <a:buNone/>
            </a:pPr>
            <a:endParaRPr lang="pt-BR" dirty="0">
              <a:solidFill>
                <a:srgbClr val="00B0F0"/>
              </a:solidFill>
            </a:endParaRPr>
          </a:p>
          <a:p>
            <a:r>
              <a:rPr lang="pt-BR" dirty="0">
                <a:solidFill>
                  <a:srgbClr val="FF3399"/>
                </a:solidFill>
              </a:rPr>
              <a:t>Teoria da mente (capacidade de distinguir entre seus próprios estados mentais e os dos outros) está fortemente associado a autorregulação e controle inibitório</a:t>
            </a:r>
          </a:p>
        </p:txBody>
      </p:sp>
      <p:sp>
        <p:nvSpPr>
          <p:cNvPr id="4" name="Retângulo 3">
            <a:extLst>
              <a:ext uri="{FF2B5EF4-FFF2-40B4-BE49-F238E27FC236}">
                <a16:creationId xmlns:a16="http://schemas.microsoft.com/office/drawing/2014/main" id="{ACDFDEAE-5B12-4DF7-8A56-A79194CFAF80}"/>
              </a:ext>
            </a:extLst>
          </p:cNvPr>
          <p:cNvSpPr/>
          <p:nvPr/>
        </p:nvSpPr>
        <p:spPr>
          <a:xfrm>
            <a:off x="6389754" y="6296284"/>
            <a:ext cx="3821046" cy="369332"/>
          </a:xfrm>
          <a:prstGeom prst="rect">
            <a:avLst/>
          </a:prstGeom>
        </p:spPr>
        <p:txBody>
          <a:bodyPr wrap="none">
            <a:spAutoFit/>
          </a:bodyPr>
          <a:lstStyle/>
          <a:p>
            <a:r>
              <a:rPr lang="pt-BR" dirty="0">
                <a:solidFill>
                  <a:prstClr val="black"/>
                </a:solidFill>
                <a:latin typeface="Calibri"/>
              </a:rPr>
              <a:t>(RUEDA M.R.; PAZ-ALONSO P.M., 2013)</a:t>
            </a:r>
          </a:p>
        </p:txBody>
      </p:sp>
      <p:pic>
        <p:nvPicPr>
          <p:cNvPr id="5" name="Imagem 4">
            <a:extLst>
              <a:ext uri="{FF2B5EF4-FFF2-40B4-BE49-F238E27FC236}">
                <a16:creationId xmlns:a16="http://schemas.microsoft.com/office/drawing/2014/main" id="{13CD9FEE-C2A1-493F-AF65-2094858E2571}"/>
              </a:ext>
            </a:extLst>
          </p:cNvPr>
          <p:cNvPicPr>
            <a:picLocks noChangeAspect="1"/>
          </p:cNvPicPr>
          <p:nvPr/>
        </p:nvPicPr>
        <p:blipFill>
          <a:blip r:embed="rId2"/>
          <a:stretch>
            <a:fillRect/>
          </a:stretch>
        </p:blipFill>
        <p:spPr>
          <a:xfrm>
            <a:off x="1524000" y="0"/>
            <a:ext cx="9144000" cy="1840992"/>
          </a:xfrm>
          <a:prstGeom prst="rect">
            <a:avLst/>
          </a:prstGeom>
        </p:spPr>
      </p:pic>
    </p:spTree>
    <p:extLst>
      <p:ext uri="{BB962C8B-B14F-4D97-AF65-F5344CB8AC3E}">
        <p14:creationId xmlns:p14="http://schemas.microsoft.com/office/powerpoint/2010/main" val="53214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B7A341A-6477-46DA-9B45-017A5406E066}"/>
              </a:ext>
            </a:extLst>
          </p:cNvPr>
          <p:cNvSpPr>
            <a:spLocks noGrp="1"/>
          </p:cNvSpPr>
          <p:nvPr>
            <p:ph idx="1"/>
          </p:nvPr>
        </p:nvSpPr>
        <p:spPr>
          <a:xfrm>
            <a:off x="1968820" y="2060848"/>
            <a:ext cx="8229600" cy="3219556"/>
          </a:xfrm>
        </p:spPr>
        <p:txBody>
          <a:bodyPr>
            <a:normAutofit fontScale="85000" lnSpcReduction="10000"/>
          </a:bodyPr>
          <a:lstStyle/>
          <a:p>
            <a:r>
              <a:rPr lang="pt-BR" dirty="0">
                <a:solidFill>
                  <a:srgbClr val="00B0F0"/>
                </a:solidFill>
              </a:rPr>
              <a:t>A qualidade das interações entre pais e filhos na primeira infância parece estimular o desenvolvimento da função executiva mais tarde.</a:t>
            </a:r>
          </a:p>
          <a:p>
            <a:endParaRPr lang="pt-BR" dirty="0">
              <a:solidFill>
                <a:srgbClr val="FF3399"/>
              </a:solidFill>
            </a:endParaRPr>
          </a:p>
          <a:p>
            <a:r>
              <a:rPr lang="pt-BR" dirty="0">
                <a:solidFill>
                  <a:srgbClr val="FF3399"/>
                </a:solidFill>
              </a:rPr>
              <a:t>Afetividade, receptividade, disciplina pacífica relacionadas a um bom vínculo e reciprocidade positiva entre pais e filhos estão vinculadas às habilidades avançadas de funções executivas na criança.</a:t>
            </a:r>
          </a:p>
          <a:p>
            <a:pPr marL="0" indent="0">
              <a:buNone/>
            </a:pPr>
            <a:endParaRPr lang="pt-BR" dirty="0"/>
          </a:p>
          <a:p>
            <a:endParaRPr lang="pt-BR" dirty="0"/>
          </a:p>
        </p:txBody>
      </p:sp>
      <p:sp>
        <p:nvSpPr>
          <p:cNvPr id="4" name="Retângulo 3">
            <a:extLst>
              <a:ext uri="{FF2B5EF4-FFF2-40B4-BE49-F238E27FC236}">
                <a16:creationId xmlns:a16="http://schemas.microsoft.com/office/drawing/2014/main" id="{71EF8B5D-5584-494F-9580-30C69EF1C85A}"/>
              </a:ext>
            </a:extLst>
          </p:cNvPr>
          <p:cNvSpPr/>
          <p:nvPr/>
        </p:nvSpPr>
        <p:spPr>
          <a:xfrm>
            <a:off x="1524000" y="0"/>
            <a:ext cx="914400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3600" b="1" dirty="0">
                <a:solidFill>
                  <a:prstClr val="white"/>
                </a:solidFill>
                <a:latin typeface="Calibri"/>
              </a:rPr>
              <a:t>FUNÇÕES EXECUTIVAS E PARENTALIDADE</a:t>
            </a:r>
          </a:p>
        </p:txBody>
      </p:sp>
      <p:pic>
        <p:nvPicPr>
          <p:cNvPr id="5" name="Imagem 4">
            <a:extLst>
              <a:ext uri="{FF2B5EF4-FFF2-40B4-BE49-F238E27FC236}">
                <a16:creationId xmlns:a16="http://schemas.microsoft.com/office/drawing/2014/main" id="{C821EE7A-4665-49BA-B6FC-C161393627F9}"/>
              </a:ext>
            </a:extLst>
          </p:cNvPr>
          <p:cNvPicPr>
            <a:picLocks noChangeAspect="1"/>
          </p:cNvPicPr>
          <p:nvPr/>
        </p:nvPicPr>
        <p:blipFill>
          <a:blip r:embed="rId2"/>
          <a:stretch>
            <a:fillRect/>
          </a:stretch>
        </p:blipFill>
        <p:spPr>
          <a:xfrm>
            <a:off x="8544273" y="4995604"/>
            <a:ext cx="1772593" cy="1828738"/>
          </a:xfrm>
          <a:prstGeom prst="rect">
            <a:avLst/>
          </a:prstGeom>
        </p:spPr>
      </p:pic>
    </p:spTree>
    <p:extLst>
      <p:ext uri="{BB962C8B-B14F-4D97-AF65-F5344CB8AC3E}">
        <p14:creationId xmlns:p14="http://schemas.microsoft.com/office/powerpoint/2010/main" val="207108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573345F-DD71-4EE7-94CF-4ADE914A87BE}"/>
              </a:ext>
            </a:extLst>
          </p:cNvPr>
          <p:cNvSpPr>
            <a:spLocks noGrp="1"/>
          </p:cNvSpPr>
          <p:nvPr>
            <p:ph idx="1"/>
          </p:nvPr>
        </p:nvSpPr>
        <p:spPr>
          <a:xfrm>
            <a:off x="1981200" y="2492897"/>
            <a:ext cx="8229600" cy="3633267"/>
          </a:xfrm>
        </p:spPr>
        <p:txBody>
          <a:bodyPr/>
          <a:lstStyle/>
          <a:p>
            <a:pPr marL="0" indent="0" algn="ctr">
              <a:buNone/>
            </a:pPr>
            <a:r>
              <a:rPr lang="pt-BR" b="1" dirty="0"/>
              <a:t>Escolas que ensinam habilidades de regulação emocional proporcionam um aumento do desenvolvimento do controle executivo na idade pré-escolar.</a:t>
            </a:r>
          </a:p>
          <a:p>
            <a:endParaRPr lang="pt-BR" dirty="0"/>
          </a:p>
        </p:txBody>
      </p:sp>
      <p:pic>
        <p:nvPicPr>
          <p:cNvPr id="4" name="Imagem 3">
            <a:extLst>
              <a:ext uri="{FF2B5EF4-FFF2-40B4-BE49-F238E27FC236}">
                <a16:creationId xmlns:a16="http://schemas.microsoft.com/office/drawing/2014/main" id="{8AC8D7A7-57D2-46F8-A6C4-86341F9586AB}"/>
              </a:ext>
            </a:extLst>
          </p:cNvPr>
          <p:cNvPicPr>
            <a:picLocks noChangeAspect="1"/>
          </p:cNvPicPr>
          <p:nvPr/>
        </p:nvPicPr>
        <p:blipFill>
          <a:blip r:embed="rId2"/>
          <a:stretch>
            <a:fillRect/>
          </a:stretch>
        </p:blipFill>
        <p:spPr>
          <a:xfrm>
            <a:off x="1524000" y="1"/>
            <a:ext cx="9144000" cy="1793537"/>
          </a:xfrm>
          <a:prstGeom prst="rect">
            <a:avLst/>
          </a:prstGeom>
        </p:spPr>
      </p:pic>
      <p:pic>
        <p:nvPicPr>
          <p:cNvPr id="5" name="Imagem 4">
            <a:extLst>
              <a:ext uri="{FF2B5EF4-FFF2-40B4-BE49-F238E27FC236}">
                <a16:creationId xmlns:a16="http://schemas.microsoft.com/office/drawing/2014/main" id="{F6FC1D31-5105-48B3-8B0E-CBEA144ABB2D}"/>
              </a:ext>
            </a:extLst>
          </p:cNvPr>
          <p:cNvPicPr>
            <a:picLocks noChangeAspect="1"/>
          </p:cNvPicPr>
          <p:nvPr/>
        </p:nvPicPr>
        <p:blipFill>
          <a:blip r:embed="rId3"/>
          <a:stretch>
            <a:fillRect/>
          </a:stretch>
        </p:blipFill>
        <p:spPr>
          <a:xfrm>
            <a:off x="7608169" y="4581128"/>
            <a:ext cx="2333625" cy="1962150"/>
          </a:xfrm>
          <a:prstGeom prst="rect">
            <a:avLst/>
          </a:prstGeom>
        </p:spPr>
      </p:pic>
    </p:spTree>
    <p:extLst>
      <p:ext uri="{BB962C8B-B14F-4D97-AF65-F5344CB8AC3E}">
        <p14:creationId xmlns:p14="http://schemas.microsoft.com/office/powerpoint/2010/main" val="303463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650775C-9FC4-426C-9590-C061AE8FB74A}"/>
              </a:ext>
            </a:extLst>
          </p:cNvPr>
          <p:cNvSpPr>
            <a:spLocks noGrp="1"/>
          </p:cNvSpPr>
          <p:nvPr>
            <p:ph idx="1"/>
          </p:nvPr>
        </p:nvSpPr>
        <p:spPr>
          <a:xfrm>
            <a:off x="1981199" y="1052737"/>
            <a:ext cx="8229600" cy="4857403"/>
          </a:xfrm>
        </p:spPr>
        <p:txBody>
          <a:bodyPr/>
          <a:lstStyle/>
          <a:p>
            <a:pPr marL="0" indent="0" algn="ctr">
              <a:buNone/>
            </a:pPr>
            <a:r>
              <a:rPr lang="pt-BR" dirty="0"/>
              <a:t> </a:t>
            </a:r>
            <a:r>
              <a:rPr lang="pt-BR" sz="5400" b="1" dirty="0">
                <a:solidFill>
                  <a:schemeClr val="tx2">
                    <a:lumMod val="60000"/>
                    <a:lumOff val="40000"/>
                  </a:schemeClr>
                </a:solidFill>
              </a:rPr>
              <a:t>ANSIEDADE</a:t>
            </a:r>
          </a:p>
          <a:p>
            <a:pPr marL="0" indent="0" algn="ctr">
              <a:buNone/>
            </a:pPr>
            <a:r>
              <a:rPr lang="pt-BR" sz="5400" b="1" dirty="0">
                <a:solidFill>
                  <a:schemeClr val="tx2">
                    <a:lumMod val="60000"/>
                    <a:lumOff val="40000"/>
                  </a:schemeClr>
                </a:solidFill>
              </a:rPr>
              <a:t>  X</a:t>
            </a:r>
          </a:p>
          <a:p>
            <a:pPr marL="0" indent="0" algn="ctr">
              <a:buNone/>
            </a:pPr>
            <a:r>
              <a:rPr lang="pt-BR" sz="5400" b="1" dirty="0">
                <a:solidFill>
                  <a:schemeClr val="tx2">
                    <a:lumMod val="60000"/>
                    <a:lumOff val="40000"/>
                  </a:schemeClr>
                </a:solidFill>
              </a:rPr>
              <a:t>FUNÇÕES EXECUTIVAS</a:t>
            </a:r>
            <a:r>
              <a:rPr lang="pt-BR" sz="5400" b="1" dirty="0">
                <a:solidFill>
                  <a:srgbClr val="FF0000"/>
                </a:solidFill>
              </a:rPr>
              <a:t>???</a:t>
            </a:r>
          </a:p>
        </p:txBody>
      </p:sp>
      <p:pic>
        <p:nvPicPr>
          <p:cNvPr id="2" name="Imagem 1">
            <a:extLst>
              <a:ext uri="{FF2B5EF4-FFF2-40B4-BE49-F238E27FC236}">
                <a16:creationId xmlns:a16="http://schemas.microsoft.com/office/drawing/2014/main" id="{F60AE9A6-093C-4D7C-AE0B-06DE630C92FA}"/>
              </a:ext>
            </a:extLst>
          </p:cNvPr>
          <p:cNvPicPr>
            <a:picLocks noChangeAspect="1"/>
          </p:cNvPicPr>
          <p:nvPr/>
        </p:nvPicPr>
        <p:blipFill>
          <a:blip r:embed="rId3"/>
          <a:stretch>
            <a:fillRect/>
          </a:stretch>
        </p:blipFill>
        <p:spPr>
          <a:xfrm>
            <a:off x="4871865" y="4149081"/>
            <a:ext cx="2139881" cy="2139881"/>
          </a:xfrm>
          <a:prstGeom prst="rect">
            <a:avLst/>
          </a:prstGeom>
        </p:spPr>
      </p:pic>
    </p:spTree>
    <p:extLst>
      <p:ext uri="{BB962C8B-B14F-4D97-AF65-F5344CB8AC3E}">
        <p14:creationId xmlns:p14="http://schemas.microsoft.com/office/powerpoint/2010/main" val="164009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3E15820-47C7-445F-AF69-F94A01FA8955}"/>
              </a:ext>
            </a:extLst>
          </p:cNvPr>
          <p:cNvSpPr>
            <a:spLocks noGrp="1"/>
          </p:cNvSpPr>
          <p:nvPr>
            <p:ph idx="1"/>
          </p:nvPr>
        </p:nvSpPr>
        <p:spPr/>
        <p:txBody>
          <a:bodyPr>
            <a:normAutofit/>
          </a:bodyPr>
          <a:lstStyle/>
          <a:p>
            <a:pPr marL="0" indent="0">
              <a:buNone/>
            </a:pPr>
            <a:endParaRPr lang="pt-BR" dirty="0"/>
          </a:p>
          <a:p>
            <a:endParaRPr lang="pt-BR" dirty="0"/>
          </a:p>
          <a:p>
            <a:endParaRPr lang="pt-BR" dirty="0"/>
          </a:p>
          <a:p>
            <a:endParaRPr lang="pt-BR" dirty="0"/>
          </a:p>
          <a:p>
            <a:endParaRPr lang="pt-BR" dirty="0"/>
          </a:p>
          <a:p>
            <a:endParaRPr lang="pt-BR" dirty="0"/>
          </a:p>
          <a:p>
            <a:endParaRPr lang="pt-BR" dirty="0"/>
          </a:p>
          <a:p>
            <a:pPr>
              <a:buFontTx/>
              <a:buChar char="-"/>
            </a:pPr>
            <a:endParaRPr lang="pt-BR" dirty="0"/>
          </a:p>
        </p:txBody>
      </p:sp>
      <p:sp>
        <p:nvSpPr>
          <p:cNvPr id="7" name="Balão de Pensamento: Nuvem 6">
            <a:extLst>
              <a:ext uri="{FF2B5EF4-FFF2-40B4-BE49-F238E27FC236}">
                <a16:creationId xmlns:a16="http://schemas.microsoft.com/office/drawing/2014/main" id="{FD5C0142-EEED-42D6-81AE-775A74F6CAAE}"/>
              </a:ext>
            </a:extLst>
          </p:cNvPr>
          <p:cNvSpPr/>
          <p:nvPr/>
        </p:nvSpPr>
        <p:spPr>
          <a:xfrm>
            <a:off x="2773429" y="2126086"/>
            <a:ext cx="3034680" cy="1944216"/>
          </a:xfrm>
          <a:prstGeom prst="cloudCallou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dirty="0">
                <a:solidFill>
                  <a:srgbClr val="4F81BD">
                    <a:lumMod val="75000"/>
                  </a:srgbClr>
                </a:solidFill>
                <a:latin typeface="Calibri"/>
              </a:rPr>
              <a:t>Estou preocupado com nossa situação financeira...</a:t>
            </a:r>
          </a:p>
        </p:txBody>
      </p:sp>
      <p:sp>
        <p:nvSpPr>
          <p:cNvPr id="9" name="Explosão: 8 Pontos 8">
            <a:extLst>
              <a:ext uri="{FF2B5EF4-FFF2-40B4-BE49-F238E27FC236}">
                <a16:creationId xmlns:a16="http://schemas.microsoft.com/office/drawing/2014/main" id="{AB33B3E2-1BA6-4EF7-9D4E-291C3016AEDD}"/>
              </a:ext>
            </a:extLst>
          </p:cNvPr>
          <p:cNvSpPr/>
          <p:nvPr/>
        </p:nvSpPr>
        <p:spPr>
          <a:xfrm>
            <a:off x="6600338" y="196865"/>
            <a:ext cx="3168352" cy="3312368"/>
          </a:xfrm>
          <a:prstGeom prst="irregularSeal1">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dirty="0">
                <a:solidFill>
                  <a:srgbClr val="FF6600"/>
                </a:solidFill>
                <a:latin typeface="Calibri"/>
              </a:rPr>
              <a:t>Então vamos comprar algo bem legal para </a:t>
            </a:r>
            <a:r>
              <a:rPr lang="pt-BR" dirty="0" err="1">
                <a:solidFill>
                  <a:srgbClr val="FF6600"/>
                </a:solidFill>
                <a:latin typeface="Calibri"/>
              </a:rPr>
              <a:t>desestressar</a:t>
            </a:r>
            <a:r>
              <a:rPr lang="pt-BR" dirty="0">
                <a:solidFill>
                  <a:srgbClr val="FF6600"/>
                </a:solidFill>
                <a:latin typeface="Calibri"/>
              </a:rPr>
              <a:t>!!!</a:t>
            </a:r>
          </a:p>
        </p:txBody>
      </p:sp>
      <p:pic>
        <p:nvPicPr>
          <p:cNvPr id="10" name="Imagem 9">
            <a:extLst>
              <a:ext uri="{FF2B5EF4-FFF2-40B4-BE49-F238E27FC236}">
                <a16:creationId xmlns:a16="http://schemas.microsoft.com/office/drawing/2014/main" id="{52ECB6AD-1398-4D3E-A2F7-EF2F450CA81F}"/>
              </a:ext>
            </a:extLst>
          </p:cNvPr>
          <p:cNvPicPr>
            <a:picLocks noChangeAspect="1"/>
          </p:cNvPicPr>
          <p:nvPr/>
        </p:nvPicPr>
        <p:blipFill>
          <a:blip r:embed="rId2"/>
          <a:stretch>
            <a:fillRect/>
          </a:stretch>
        </p:blipFill>
        <p:spPr>
          <a:xfrm>
            <a:off x="1911780" y="4423926"/>
            <a:ext cx="3145809" cy="2261812"/>
          </a:xfrm>
          <a:prstGeom prst="rect">
            <a:avLst/>
          </a:prstGeom>
        </p:spPr>
      </p:pic>
      <p:pic>
        <p:nvPicPr>
          <p:cNvPr id="12" name="Imagem 11">
            <a:extLst>
              <a:ext uri="{FF2B5EF4-FFF2-40B4-BE49-F238E27FC236}">
                <a16:creationId xmlns:a16="http://schemas.microsoft.com/office/drawing/2014/main" id="{F32A9C62-B3D9-43FD-8211-983E78FDAD4B}"/>
              </a:ext>
            </a:extLst>
          </p:cNvPr>
          <p:cNvPicPr>
            <a:picLocks noChangeAspect="1"/>
          </p:cNvPicPr>
          <p:nvPr/>
        </p:nvPicPr>
        <p:blipFill>
          <a:blip r:embed="rId3"/>
          <a:stretch>
            <a:fillRect/>
          </a:stretch>
        </p:blipFill>
        <p:spPr>
          <a:xfrm>
            <a:off x="8068493" y="3350937"/>
            <a:ext cx="2145978" cy="2145978"/>
          </a:xfrm>
          <a:prstGeom prst="rect">
            <a:avLst/>
          </a:prstGeom>
        </p:spPr>
      </p:pic>
    </p:spTree>
    <p:extLst>
      <p:ext uri="{BB962C8B-B14F-4D97-AF65-F5344CB8AC3E}">
        <p14:creationId xmlns:p14="http://schemas.microsoft.com/office/powerpoint/2010/main" val="283482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F0BE8EA-C509-433E-A0C4-45481B00653A}"/>
              </a:ext>
            </a:extLst>
          </p:cNvPr>
          <p:cNvSpPr>
            <a:spLocks noGrp="1"/>
          </p:cNvSpPr>
          <p:nvPr>
            <p:ph idx="1"/>
          </p:nvPr>
        </p:nvSpPr>
        <p:spPr>
          <a:xfrm>
            <a:off x="1981200" y="2492897"/>
            <a:ext cx="8229600" cy="3633267"/>
          </a:xfrm>
        </p:spPr>
        <p:txBody>
          <a:bodyPr/>
          <a:lstStyle/>
          <a:p>
            <a:r>
              <a:rPr lang="pt-BR" dirty="0"/>
              <a:t>Pior rendimento em tarefas mais complexas.</a:t>
            </a:r>
          </a:p>
          <a:p>
            <a:r>
              <a:rPr lang="pt-BR" dirty="0"/>
              <a:t>Memória de trabalho comprometida.</a:t>
            </a:r>
          </a:p>
          <a:p>
            <a:r>
              <a:rPr lang="pt-BR" dirty="0"/>
              <a:t>Prejuízo no processamento ativo de informações.</a:t>
            </a:r>
          </a:p>
          <a:p>
            <a:r>
              <a:rPr lang="pt-BR" dirty="0"/>
              <a:t>Prejuízo no armazenamento de dados.</a:t>
            </a:r>
          </a:p>
        </p:txBody>
      </p:sp>
      <p:sp>
        <p:nvSpPr>
          <p:cNvPr id="4" name="Retângulo 3">
            <a:extLst>
              <a:ext uri="{FF2B5EF4-FFF2-40B4-BE49-F238E27FC236}">
                <a16:creationId xmlns:a16="http://schemas.microsoft.com/office/drawing/2014/main" id="{179AE1AE-D6BC-49B2-AE3B-963DDB8FEB24}"/>
              </a:ext>
            </a:extLst>
          </p:cNvPr>
          <p:cNvSpPr/>
          <p:nvPr/>
        </p:nvSpPr>
        <p:spPr>
          <a:xfrm>
            <a:off x="1524000" y="0"/>
            <a:ext cx="9144000" cy="1484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4000" b="1" dirty="0">
                <a:solidFill>
                  <a:prstClr val="white"/>
                </a:solidFill>
                <a:latin typeface="Calibri"/>
              </a:rPr>
              <a:t>ANSIEDADE E APRENDIZAGEM</a:t>
            </a:r>
          </a:p>
        </p:txBody>
      </p:sp>
    </p:spTree>
    <p:extLst>
      <p:ext uri="{BB962C8B-B14F-4D97-AF65-F5344CB8AC3E}">
        <p14:creationId xmlns:p14="http://schemas.microsoft.com/office/powerpoint/2010/main" val="3458364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431EF8-CB09-4279-A567-123BCBFA7DDC}"/>
              </a:ext>
            </a:extLst>
          </p:cNvPr>
          <p:cNvSpPr>
            <a:spLocks noGrp="1"/>
          </p:cNvSpPr>
          <p:nvPr>
            <p:ph idx="1"/>
          </p:nvPr>
        </p:nvSpPr>
        <p:spPr>
          <a:xfrm>
            <a:off x="1775520" y="1675104"/>
            <a:ext cx="4464496" cy="5157192"/>
          </a:xfrm>
        </p:spPr>
        <p:txBody>
          <a:bodyPr>
            <a:normAutofit fontScale="85000" lnSpcReduction="10000"/>
          </a:bodyPr>
          <a:lstStyle/>
          <a:p>
            <a:r>
              <a:rPr lang="pt-BR" sz="3300" dirty="0"/>
              <a:t>Ineficiência da tomada de decisão está associada a menor qualidade de vida e prejuízos funcionais graves.</a:t>
            </a:r>
          </a:p>
          <a:p>
            <a:r>
              <a:rPr lang="pt-BR" sz="3300" dirty="0"/>
              <a:t>Aprendizado está relacionado à competência na tomada de decisões.</a:t>
            </a:r>
          </a:p>
          <a:p>
            <a:r>
              <a:rPr lang="pt-BR" sz="3300" dirty="0"/>
              <a:t>Ansiedade: hesitação, </a:t>
            </a:r>
            <a:r>
              <a:rPr lang="pt-BR" sz="3300" dirty="0" err="1"/>
              <a:t>autodepreciação</a:t>
            </a:r>
            <a:r>
              <a:rPr lang="pt-BR" sz="3300" dirty="0"/>
              <a:t>, aversão ao risco. </a:t>
            </a:r>
            <a:r>
              <a:rPr lang="pt-BR" sz="1600" dirty="0"/>
              <a:t>(</a:t>
            </a:r>
            <a:r>
              <a:rPr lang="pt-BR" sz="1600" dirty="0" err="1"/>
              <a:t>Sonuga</a:t>
            </a:r>
            <a:r>
              <a:rPr lang="pt-BR" sz="1600" dirty="0"/>
              <a:t> </a:t>
            </a:r>
            <a:r>
              <a:rPr lang="pt-BR" sz="1600" dirty="0" err="1"/>
              <a:t>Barke</a:t>
            </a:r>
            <a:r>
              <a:rPr lang="pt-BR" sz="1600" dirty="0"/>
              <a:t> e </a:t>
            </a:r>
            <a:r>
              <a:rPr lang="pt-BR" sz="1600" dirty="0" err="1"/>
              <a:t>cols</a:t>
            </a:r>
            <a:r>
              <a:rPr lang="pt-BR" sz="1600" dirty="0"/>
              <a:t>, 2016)</a:t>
            </a:r>
            <a:endParaRPr lang="pt-BR" sz="2000" dirty="0"/>
          </a:p>
        </p:txBody>
      </p:sp>
      <p:sp>
        <p:nvSpPr>
          <p:cNvPr id="4" name="Retângulo 3">
            <a:extLst>
              <a:ext uri="{FF2B5EF4-FFF2-40B4-BE49-F238E27FC236}">
                <a16:creationId xmlns:a16="http://schemas.microsoft.com/office/drawing/2014/main" id="{EBCF0D32-46F9-40C6-A1FF-EE212145A67F}"/>
              </a:ext>
            </a:extLst>
          </p:cNvPr>
          <p:cNvSpPr/>
          <p:nvPr/>
        </p:nvSpPr>
        <p:spPr>
          <a:xfrm>
            <a:off x="1524000" y="0"/>
            <a:ext cx="9144000" cy="1484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3600" b="1" dirty="0">
                <a:solidFill>
                  <a:prstClr val="white"/>
                </a:solidFill>
                <a:latin typeface="Calibri"/>
              </a:rPr>
              <a:t>TOMADA DE DECISÃO E ANSIEDADE</a:t>
            </a:r>
          </a:p>
        </p:txBody>
      </p:sp>
      <p:pic>
        <p:nvPicPr>
          <p:cNvPr id="5" name="Imagem 4">
            <a:extLst>
              <a:ext uri="{FF2B5EF4-FFF2-40B4-BE49-F238E27FC236}">
                <a16:creationId xmlns:a16="http://schemas.microsoft.com/office/drawing/2014/main" id="{B2F5E7C1-B22A-415A-8F5B-5780E910AA57}"/>
              </a:ext>
            </a:extLst>
          </p:cNvPr>
          <p:cNvPicPr>
            <a:picLocks noChangeAspect="1"/>
          </p:cNvPicPr>
          <p:nvPr/>
        </p:nvPicPr>
        <p:blipFill>
          <a:blip r:embed="rId3"/>
          <a:stretch>
            <a:fillRect/>
          </a:stretch>
        </p:blipFill>
        <p:spPr>
          <a:xfrm>
            <a:off x="6092914" y="1988841"/>
            <a:ext cx="4511431" cy="4529721"/>
          </a:xfrm>
          <a:prstGeom prst="rect">
            <a:avLst/>
          </a:prstGeom>
        </p:spPr>
      </p:pic>
    </p:spTree>
    <p:extLst>
      <p:ext uri="{BB962C8B-B14F-4D97-AF65-F5344CB8AC3E}">
        <p14:creationId xmlns:p14="http://schemas.microsoft.com/office/powerpoint/2010/main" val="320143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A7713-D9BE-42DD-A0C3-DBA321B2F06B}"/>
              </a:ext>
            </a:extLst>
          </p:cNvPr>
          <p:cNvSpPr>
            <a:spLocks noGrp="1"/>
          </p:cNvSpPr>
          <p:nvPr>
            <p:ph type="title"/>
          </p:nvPr>
        </p:nvSpPr>
        <p:spPr>
          <a:xfrm>
            <a:off x="1981200" y="61020"/>
            <a:ext cx="8229600" cy="1143000"/>
          </a:xfrm>
        </p:spPr>
        <p:txBody>
          <a:bodyPr/>
          <a:lstStyle/>
          <a:p>
            <a:r>
              <a:rPr lang="pt-BR" b="1" dirty="0"/>
              <a:t>FUNÇÕES COGNITIVAS</a:t>
            </a:r>
          </a:p>
        </p:txBody>
      </p:sp>
      <p:pic>
        <p:nvPicPr>
          <p:cNvPr id="1026" name="Picture 2" descr=" | ">
            <a:extLst>
              <a:ext uri="{FF2B5EF4-FFF2-40B4-BE49-F238E27FC236}">
                <a16:creationId xmlns:a16="http://schemas.microsoft.com/office/drawing/2014/main" id="{D6F45FD6-7D2A-47C0-9B03-F6A2AF532C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75226"/>
            <a:ext cx="9144000" cy="558277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8AE61129-0C8E-4AE6-87A4-1C019AB9FB92}"/>
              </a:ext>
            </a:extLst>
          </p:cNvPr>
          <p:cNvSpPr txBox="1"/>
          <p:nvPr/>
        </p:nvSpPr>
        <p:spPr>
          <a:xfrm>
            <a:off x="6060908" y="6397297"/>
            <a:ext cx="1512168" cy="400110"/>
          </a:xfrm>
          <a:prstGeom prst="rect">
            <a:avLst/>
          </a:prstGeom>
          <a:noFill/>
        </p:spPr>
        <p:txBody>
          <a:bodyPr wrap="square" rtlCol="0">
            <a:spAutoFit/>
          </a:bodyPr>
          <a:lstStyle/>
          <a:p>
            <a:endParaRPr lang="pt-BR" sz="2000" b="1" dirty="0">
              <a:solidFill>
                <a:srgbClr val="FF0000"/>
              </a:solidFill>
              <a:latin typeface="Calibri"/>
            </a:endParaRPr>
          </a:p>
        </p:txBody>
      </p:sp>
      <p:sp>
        <p:nvSpPr>
          <p:cNvPr id="8" name="CaixaDeTexto 7">
            <a:extLst>
              <a:ext uri="{FF2B5EF4-FFF2-40B4-BE49-F238E27FC236}">
                <a16:creationId xmlns:a16="http://schemas.microsoft.com/office/drawing/2014/main" id="{DA3F3AB0-2E1E-43A7-9DB4-73CF471E9E4C}"/>
              </a:ext>
            </a:extLst>
          </p:cNvPr>
          <p:cNvSpPr txBox="1"/>
          <p:nvPr/>
        </p:nvSpPr>
        <p:spPr>
          <a:xfrm>
            <a:off x="1898745" y="5611013"/>
            <a:ext cx="2736304" cy="369332"/>
          </a:xfrm>
          <a:prstGeom prst="rect">
            <a:avLst/>
          </a:prstGeom>
          <a:noFill/>
        </p:spPr>
        <p:txBody>
          <a:bodyPr wrap="square" rtlCol="0">
            <a:spAutoFit/>
          </a:bodyPr>
          <a:lstStyle/>
          <a:p>
            <a:endParaRPr lang="pt-BR" b="1" dirty="0">
              <a:solidFill>
                <a:prstClr val="white"/>
              </a:solidFill>
              <a:latin typeface="Calibri"/>
            </a:endParaRPr>
          </a:p>
        </p:txBody>
      </p:sp>
      <p:sp>
        <p:nvSpPr>
          <p:cNvPr id="17" name="Retângulo 16">
            <a:extLst>
              <a:ext uri="{FF2B5EF4-FFF2-40B4-BE49-F238E27FC236}">
                <a16:creationId xmlns:a16="http://schemas.microsoft.com/office/drawing/2014/main" id="{8ECE94A9-0BE3-4CE0-B386-02FF4DAEC43A}"/>
              </a:ext>
            </a:extLst>
          </p:cNvPr>
          <p:cNvSpPr/>
          <p:nvPr/>
        </p:nvSpPr>
        <p:spPr>
          <a:xfrm>
            <a:off x="1605150" y="2421265"/>
            <a:ext cx="1789417" cy="650382"/>
          </a:xfrm>
          <a:prstGeom prst="rect">
            <a:avLst/>
          </a:prstGeom>
          <a:ln>
            <a:no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srgbClr val="4F81BD">
                    <a:lumMod val="75000"/>
                  </a:srgbClr>
                </a:solidFill>
                <a:latin typeface="Calibri"/>
              </a:rPr>
              <a:t>APRENDIZADO E MEMÓRIA</a:t>
            </a:r>
          </a:p>
        </p:txBody>
      </p:sp>
      <p:sp>
        <p:nvSpPr>
          <p:cNvPr id="18" name="Retângulo 17">
            <a:extLst>
              <a:ext uri="{FF2B5EF4-FFF2-40B4-BE49-F238E27FC236}">
                <a16:creationId xmlns:a16="http://schemas.microsoft.com/office/drawing/2014/main" id="{9F7133C6-18B0-47D4-96C7-9912DECEC468}"/>
              </a:ext>
            </a:extLst>
          </p:cNvPr>
          <p:cNvSpPr/>
          <p:nvPr/>
        </p:nvSpPr>
        <p:spPr>
          <a:xfrm>
            <a:off x="8547272" y="3276239"/>
            <a:ext cx="2016224" cy="781897"/>
          </a:xfrm>
          <a:prstGeom prst="rect">
            <a:avLst/>
          </a:prstGeom>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prstClr val="black"/>
                </a:solidFill>
                <a:latin typeface="Calibri"/>
              </a:rPr>
              <a:t>HABILIDADES MOTORAS</a:t>
            </a:r>
          </a:p>
        </p:txBody>
      </p:sp>
      <p:sp>
        <p:nvSpPr>
          <p:cNvPr id="19" name="Retângulo 18">
            <a:extLst>
              <a:ext uri="{FF2B5EF4-FFF2-40B4-BE49-F238E27FC236}">
                <a16:creationId xmlns:a16="http://schemas.microsoft.com/office/drawing/2014/main" id="{312837B8-185F-4403-9712-A9658076CBA6}"/>
              </a:ext>
            </a:extLst>
          </p:cNvPr>
          <p:cNvSpPr/>
          <p:nvPr/>
        </p:nvSpPr>
        <p:spPr>
          <a:xfrm>
            <a:off x="8193031" y="1367460"/>
            <a:ext cx="2340260" cy="87747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srgbClr val="FF0000"/>
                </a:solidFill>
                <a:latin typeface="Calibri"/>
              </a:rPr>
              <a:t>ASPECTOS METALINGUÍSTICOS E PRAGMÁTICOS</a:t>
            </a:r>
          </a:p>
        </p:txBody>
      </p:sp>
      <p:sp>
        <p:nvSpPr>
          <p:cNvPr id="20" name="Retângulo 19">
            <a:extLst>
              <a:ext uri="{FF2B5EF4-FFF2-40B4-BE49-F238E27FC236}">
                <a16:creationId xmlns:a16="http://schemas.microsoft.com/office/drawing/2014/main" id="{59331D26-CE1B-47FA-A31A-1F2009F14DAA}"/>
              </a:ext>
            </a:extLst>
          </p:cNvPr>
          <p:cNvSpPr/>
          <p:nvPr/>
        </p:nvSpPr>
        <p:spPr>
          <a:xfrm>
            <a:off x="8259240" y="2528922"/>
            <a:ext cx="2304256" cy="381532"/>
          </a:xfrm>
          <a:prstGeom prst="rect">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prstClr val="black"/>
                </a:solidFill>
                <a:latin typeface="Calibri"/>
              </a:rPr>
              <a:t>VISUOCONSTRUÇÃO</a:t>
            </a:r>
          </a:p>
        </p:txBody>
      </p:sp>
      <p:sp>
        <p:nvSpPr>
          <p:cNvPr id="21" name="Retângulo 20">
            <a:extLst>
              <a:ext uri="{FF2B5EF4-FFF2-40B4-BE49-F238E27FC236}">
                <a16:creationId xmlns:a16="http://schemas.microsoft.com/office/drawing/2014/main" id="{7239F6BF-9561-4C71-A0AE-83E208E17322}"/>
              </a:ext>
            </a:extLst>
          </p:cNvPr>
          <p:cNvSpPr/>
          <p:nvPr/>
        </p:nvSpPr>
        <p:spPr>
          <a:xfrm>
            <a:off x="8867287" y="4339551"/>
            <a:ext cx="1646127" cy="71917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srgbClr val="00B050"/>
                </a:solidFill>
                <a:latin typeface="Calibri"/>
              </a:rPr>
              <a:t>HABILIDADES MATEMÁTICAS</a:t>
            </a:r>
          </a:p>
        </p:txBody>
      </p:sp>
      <p:sp>
        <p:nvSpPr>
          <p:cNvPr id="22" name="Retângulo 21">
            <a:extLst>
              <a:ext uri="{FF2B5EF4-FFF2-40B4-BE49-F238E27FC236}">
                <a16:creationId xmlns:a16="http://schemas.microsoft.com/office/drawing/2014/main" id="{BCFB8679-4512-4733-8AD0-CC1D013A4CC8}"/>
              </a:ext>
            </a:extLst>
          </p:cNvPr>
          <p:cNvSpPr/>
          <p:nvPr/>
        </p:nvSpPr>
        <p:spPr>
          <a:xfrm>
            <a:off x="8485975" y="5492990"/>
            <a:ext cx="2027438" cy="1104362"/>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srgbClr val="FF3399"/>
                </a:solidFill>
                <a:latin typeface="Calibri"/>
              </a:rPr>
              <a:t>LINGUAGEM ORAL (EXPRESSÃO E COMPREENSÃO)</a:t>
            </a:r>
          </a:p>
        </p:txBody>
      </p:sp>
      <p:sp>
        <p:nvSpPr>
          <p:cNvPr id="23" name="Retângulo 22">
            <a:extLst>
              <a:ext uri="{FF2B5EF4-FFF2-40B4-BE49-F238E27FC236}">
                <a16:creationId xmlns:a16="http://schemas.microsoft.com/office/drawing/2014/main" id="{BAFEFE2A-FC06-4CB2-AD8B-5705B2A071A2}"/>
              </a:ext>
            </a:extLst>
          </p:cNvPr>
          <p:cNvSpPr/>
          <p:nvPr/>
        </p:nvSpPr>
        <p:spPr>
          <a:xfrm>
            <a:off x="4069374" y="6314634"/>
            <a:ext cx="1520113" cy="404506"/>
          </a:xfrm>
          <a:prstGeom prst="rect">
            <a:avLst/>
          </a:prstGeom>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prstClr val="black"/>
                </a:solidFill>
                <a:latin typeface="Calibri"/>
              </a:rPr>
              <a:t>ATENÇÃO</a:t>
            </a:r>
          </a:p>
        </p:txBody>
      </p:sp>
      <p:sp>
        <p:nvSpPr>
          <p:cNvPr id="24" name="Retângulo 23">
            <a:extLst>
              <a:ext uri="{FF2B5EF4-FFF2-40B4-BE49-F238E27FC236}">
                <a16:creationId xmlns:a16="http://schemas.microsoft.com/office/drawing/2014/main" id="{51074B27-AB2D-446C-9A2B-97020FA0ECF1}"/>
              </a:ext>
            </a:extLst>
          </p:cNvPr>
          <p:cNvSpPr/>
          <p:nvPr/>
        </p:nvSpPr>
        <p:spPr>
          <a:xfrm>
            <a:off x="1628962" y="1417639"/>
            <a:ext cx="2014913" cy="732977"/>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srgbClr val="00B050"/>
                </a:solidFill>
                <a:latin typeface="Calibri"/>
              </a:rPr>
              <a:t>VELOCIDADE DE   PROCESSAMENTO</a:t>
            </a:r>
          </a:p>
        </p:txBody>
      </p:sp>
      <p:sp>
        <p:nvSpPr>
          <p:cNvPr id="26" name="Retângulo 25">
            <a:extLst>
              <a:ext uri="{FF2B5EF4-FFF2-40B4-BE49-F238E27FC236}">
                <a16:creationId xmlns:a16="http://schemas.microsoft.com/office/drawing/2014/main" id="{ECEA0ADB-CEB9-42AD-AB84-B37439A9B0AC}"/>
              </a:ext>
            </a:extLst>
          </p:cNvPr>
          <p:cNvSpPr/>
          <p:nvPr/>
        </p:nvSpPr>
        <p:spPr>
          <a:xfrm>
            <a:off x="6117872" y="6314634"/>
            <a:ext cx="1455204" cy="41110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srgbClr val="0070C0"/>
                </a:solidFill>
                <a:latin typeface="Calibri"/>
              </a:rPr>
              <a:t>PERCEPÇÃO</a:t>
            </a:r>
          </a:p>
        </p:txBody>
      </p:sp>
      <p:sp>
        <p:nvSpPr>
          <p:cNvPr id="27" name="Retângulo 26">
            <a:extLst>
              <a:ext uri="{FF2B5EF4-FFF2-40B4-BE49-F238E27FC236}">
                <a16:creationId xmlns:a16="http://schemas.microsoft.com/office/drawing/2014/main" id="{95BF6AD0-59B6-40F7-8A53-E74A2C8AB56E}"/>
              </a:ext>
            </a:extLst>
          </p:cNvPr>
          <p:cNvSpPr/>
          <p:nvPr/>
        </p:nvSpPr>
        <p:spPr>
          <a:xfrm>
            <a:off x="1602018" y="3411641"/>
            <a:ext cx="1616561" cy="813168"/>
          </a:xfrm>
          <a:prstGeom prst="rect">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srgbClr val="EEECE1">
                    <a:lumMod val="50000"/>
                  </a:srgbClr>
                </a:solidFill>
                <a:latin typeface="Calibri"/>
              </a:rPr>
              <a:t>LINGUAGEM                     (CAPACIDADES PRÉVIAS)</a:t>
            </a:r>
          </a:p>
        </p:txBody>
      </p:sp>
      <p:sp>
        <p:nvSpPr>
          <p:cNvPr id="28" name="Retângulo 27">
            <a:extLst>
              <a:ext uri="{FF2B5EF4-FFF2-40B4-BE49-F238E27FC236}">
                <a16:creationId xmlns:a16="http://schemas.microsoft.com/office/drawing/2014/main" id="{B3EA1B7B-7A53-4738-A7AC-F8C1ACE7AB51}"/>
              </a:ext>
            </a:extLst>
          </p:cNvPr>
          <p:cNvSpPr/>
          <p:nvPr/>
        </p:nvSpPr>
        <p:spPr>
          <a:xfrm>
            <a:off x="1628962" y="5663744"/>
            <a:ext cx="1803285" cy="933609"/>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srgbClr val="F79646">
                    <a:lumMod val="75000"/>
                  </a:srgbClr>
                </a:solidFill>
                <a:latin typeface="Calibri"/>
              </a:rPr>
              <a:t>FORMULAÇÃO DE CONCEITOS</a:t>
            </a:r>
          </a:p>
          <a:p>
            <a:pPr algn="ctr"/>
            <a:r>
              <a:rPr lang="pt-BR" b="1" dirty="0">
                <a:solidFill>
                  <a:srgbClr val="F79646">
                    <a:lumMod val="75000"/>
                  </a:srgbClr>
                </a:solidFill>
                <a:latin typeface="Calibri"/>
              </a:rPr>
              <a:t> E RACIOCÍNIO</a:t>
            </a:r>
          </a:p>
        </p:txBody>
      </p:sp>
      <p:sp>
        <p:nvSpPr>
          <p:cNvPr id="29" name="Retângulo 28">
            <a:extLst>
              <a:ext uri="{FF2B5EF4-FFF2-40B4-BE49-F238E27FC236}">
                <a16:creationId xmlns:a16="http://schemas.microsoft.com/office/drawing/2014/main" id="{271409DB-691E-4181-BC75-AB72728741FA}"/>
              </a:ext>
            </a:extLst>
          </p:cNvPr>
          <p:cNvSpPr/>
          <p:nvPr/>
        </p:nvSpPr>
        <p:spPr>
          <a:xfrm>
            <a:off x="1602017" y="4614396"/>
            <a:ext cx="2071606" cy="795509"/>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solidFill>
                  <a:srgbClr val="FF3399"/>
                </a:solidFill>
                <a:latin typeface="Calibri"/>
              </a:rPr>
              <a:t>LINGUAGEM        (LEITURA/ESCRITA)</a:t>
            </a:r>
          </a:p>
        </p:txBody>
      </p:sp>
      <p:sp>
        <p:nvSpPr>
          <p:cNvPr id="30" name="Elipse 29">
            <a:extLst>
              <a:ext uri="{FF2B5EF4-FFF2-40B4-BE49-F238E27FC236}">
                <a16:creationId xmlns:a16="http://schemas.microsoft.com/office/drawing/2014/main" id="{C391A89A-9B2D-4CE6-B130-24C8B9391521}"/>
              </a:ext>
            </a:extLst>
          </p:cNvPr>
          <p:cNvSpPr/>
          <p:nvPr/>
        </p:nvSpPr>
        <p:spPr>
          <a:xfrm>
            <a:off x="4943872" y="4699137"/>
            <a:ext cx="2448272" cy="1281209"/>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dirty="0">
                <a:solidFill>
                  <a:srgbClr val="7030A0"/>
                </a:solidFill>
                <a:latin typeface="Calibri"/>
              </a:rPr>
              <a:t>FUNÇÕES     EXECUTIVAS</a:t>
            </a:r>
          </a:p>
        </p:txBody>
      </p:sp>
    </p:spTree>
    <p:extLst>
      <p:ext uri="{BB962C8B-B14F-4D97-AF65-F5344CB8AC3E}">
        <p14:creationId xmlns:p14="http://schemas.microsoft.com/office/powerpoint/2010/main" val="95982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F403DB-D230-43A8-BFF2-765752C713BE}"/>
              </a:ext>
            </a:extLst>
          </p:cNvPr>
          <p:cNvSpPr>
            <a:spLocks noGrp="1"/>
          </p:cNvSpPr>
          <p:nvPr>
            <p:ph type="title"/>
          </p:nvPr>
        </p:nvSpPr>
        <p:spPr>
          <a:xfrm>
            <a:off x="1539728" y="1873489"/>
            <a:ext cx="5498942" cy="792088"/>
          </a:xfrm>
        </p:spPr>
        <p:txBody>
          <a:bodyPr/>
          <a:lstStyle/>
          <a:p>
            <a:r>
              <a:rPr lang="pt-BR" dirty="0"/>
              <a:t>TDAH e ansiedade</a:t>
            </a:r>
          </a:p>
        </p:txBody>
      </p:sp>
      <p:sp>
        <p:nvSpPr>
          <p:cNvPr id="3" name="Espaço Reservado para Conteúdo 2">
            <a:extLst>
              <a:ext uri="{FF2B5EF4-FFF2-40B4-BE49-F238E27FC236}">
                <a16:creationId xmlns:a16="http://schemas.microsoft.com/office/drawing/2014/main" id="{46C7B0FE-AB7F-43AD-AB80-EBFB9C5D92A4}"/>
              </a:ext>
            </a:extLst>
          </p:cNvPr>
          <p:cNvSpPr>
            <a:spLocks noGrp="1"/>
          </p:cNvSpPr>
          <p:nvPr>
            <p:ph idx="1"/>
          </p:nvPr>
        </p:nvSpPr>
        <p:spPr>
          <a:xfrm>
            <a:off x="1981200" y="2838258"/>
            <a:ext cx="8229600" cy="3687086"/>
          </a:xfrm>
        </p:spPr>
        <p:txBody>
          <a:bodyPr>
            <a:normAutofit/>
          </a:bodyPr>
          <a:lstStyle/>
          <a:p>
            <a:r>
              <a:rPr lang="pt-BR" dirty="0"/>
              <a:t>Comorbidade comum</a:t>
            </a:r>
          </a:p>
          <a:p>
            <a:r>
              <a:rPr lang="pt-BR" dirty="0"/>
              <a:t>Pior rendimento em tarefas mais complexas, pior memória de trabalho</a:t>
            </a:r>
          </a:p>
          <a:p>
            <a:r>
              <a:rPr lang="pt-BR" dirty="0"/>
              <a:t>TDAH + ansiedade ou depressão: risco maior para baixo desempenho acadêmico (OR=10,8)</a:t>
            </a:r>
          </a:p>
          <a:p>
            <a:endParaRPr lang="pt-BR" dirty="0"/>
          </a:p>
          <a:p>
            <a:pPr marL="0" indent="0" algn="r">
              <a:buNone/>
            </a:pPr>
            <a:r>
              <a:rPr lang="pt-BR" sz="1700" dirty="0"/>
              <a:t>(CUFFE SP e </a:t>
            </a:r>
            <a:r>
              <a:rPr lang="pt-BR" sz="1700" dirty="0" err="1"/>
              <a:t>cols</a:t>
            </a:r>
            <a:r>
              <a:rPr lang="pt-BR" sz="1700" dirty="0"/>
              <a:t>, J </a:t>
            </a:r>
            <a:r>
              <a:rPr lang="pt-BR" sz="1700" dirty="0" err="1"/>
              <a:t>Atten</a:t>
            </a:r>
            <a:r>
              <a:rPr lang="pt-BR" sz="1700" dirty="0"/>
              <a:t> </a:t>
            </a:r>
            <a:r>
              <a:rPr lang="pt-BR" sz="1700" dirty="0" err="1"/>
              <a:t>Disord</a:t>
            </a:r>
            <a:r>
              <a:rPr lang="pt-BR" sz="1700" dirty="0"/>
              <a:t>, 2015)</a:t>
            </a:r>
          </a:p>
        </p:txBody>
      </p:sp>
      <p:sp>
        <p:nvSpPr>
          <p:cNvPr id="5" name="Retângulo 4">
            <a:extLst>
              <a:ext uri="{FF2B5EF4-FFF2-40B4-BE49-F238E27FC236}">
                <a16:creationId xmlns:a16="http://schemas.microsoft.com/office/drawing/2014/main" id="{4BE91627-FEC2-4B65-9D86-B2511DD4B885}"/>
              </a:ext>
            </a:extLst>
          </p:cNvPr>
          <p:cNvSpPr/>
          <p:nvPr/>
        </p:nvSpPr>
        <p:spPr>
          <a:xfrm>
            <a:off x="1524000" y="0"/>
            <a:ext cx="914400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4000" b="1" dirty="0">
                <a:solidFill>
                  <a:prstClr val="white"/>
                </a:solidFill>
                <a:latin typeface="Calibri"/>
              </a:rPr>
              <a:t>ANSIEDADE E FUNÇÕES EXECUTIVAS</a:t>
            </a:r>
          </a:p>
        </p:txBody>
      </p:sp>
    </p:spTree>
    <p:extLst>
      <p:ext uri="{BB962C8B-B14F-4D97-AF65-F5344CB8AC3E}">
        <p14:creationId xmlns:p14="http://schemas.microsoft.com/office/powerpoint/2010/main" val="239243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EC1CF016-0318-47D2-AB3A-0D5E0B4CE973}"/>
              </a:ext>
            </a:extLst>
          </p:cNvPr>
          <p:cNvPicPr>
            <a:picLocks noGrp="1" noChangeAspect="1"/>
          </p:cNvPicPr>
          <p:nvPr>
            <p:ph idx="1"/>
          </p:nvPr>
        </p:nvPicPr>
        <p:blipFill>
          <a:blip r:embed="rId3"/>
          <a:stretch>
            <a:fillRect/>
          </a:stretch>
        </p:blipFill>
        <p:spPr>
          <a:xfrm>
            <a:off x="1470248" y="2420888"/>
            <a:ext cx="9144000" cy="4634550"/>
          </a:xfrm>
          <a:prstGeom prst="rect">
            <a:avLst/>
          </a:prstGeom>
        </p:spPr>
      </p:pic>
      <p:pic>
        <p:nvPicPr>
          <p:cNvPr id="5" name="Imagem 4">
            <a:extLst>
              <a:ext uri="{FF2B5EF4-FFF2-40B4-BE49-F238E27FC236}">
                <a16:creationId xmlns:a16="http://schemas.microsoft.com/office/drawing/2014/main" id="{83D204D7-A0F9-4735-B757-DC5B9DCEC4BD}"/>
              </a:ext>
            </a:extLst>
          </p:cNvPr>
          <p:cNvPicPr>
            <a:picLocks noChangeAspect="1"/>
          </p:cNvPicPr>
          <p:nvPr/>
        </p:nvPicPr>
        <p:blipFill>
          <a:blip r:embed="rId4"/>
          <a:stretch>
            <a:fillRect/>
          </a:stretch>
        </p:blipFill>
        <p:spPr>
          <a:xfrm>
            <a:off x="1470248" y="1"/>
            <a:ext cx="9144000" cy="2628229"/>
          </a:xfrm>
          <a:prstGeom prst="rect">
            <a:avLst/>
          </a:prstGeom>
        </p:spPr>
      </p:pic>
      <mc:AlternateContent xmlns:mc="http://schemas.openxmlformats.org/markup-compatibility/2006" xmlns:p14="http://schemas.microsoft.com/office/powerpoint/2010/main">
        <mc:Choice Requires="p14">
          <p:contentPart p14:bwMode="auto" r:id="rId5">
            <p14:nvContentPartPr>
              <p14:cNvPr id="20" name="Tinta 19">
                <a:extLst>
                  <a:ext uri="{FF2B5EF4-FFF2-40B4-BE49-F238E27FC236}">
                    <a16:creationId xmlns:a16="http://schemas.microsoft.com/office/drawing/2014/main" id="{BB4D58B7-995B-4832-BC7D-B04373A02653}"/>
                  </a:ext>
                </a:extLst>
              </p14:cNvPr>
              <p14:cNvContentPartPr/>
              <p14:nvPr/>
            </p14:nvContentPartPr>
            <p14:xfrm>
              <a:off x="8688288" y="3681028"/>
              <a:ext cx="360" cy="360"/>
            </p14:xfrm>
          </p:contentPart>
        </mc:Choice>
        <mc:Fallback xmlns="">
          <p:pic>
            <p:nvPicPr>
              <p:cNvPr id="20" name="Tinta 19">
                <a:extLst>
                  <a:ext uri="{FF2B5EF4-FFF2-40B4-BE49-F238E27FC236}">
                    <a16:creationId xmlns:a16="http://schemas.microsoft.com/office/drawing/2014/main" id="{BB4D58B7-995B-4832-BC7D-B04373A02653}"/>
                  </a:ext>
                </a:extLst>
              </p:cNvPr>
              <p:cNvPicPr/>
              <p:nvPr/>
            </p:nvPicPr>
            <p:blipFill>
              <a:blip r:embed="rId6"/>
              <a:stretch>
                <a:fillRect/>
              </a:stretch>
            </p:blipFill>
            <p:spPr>
              <a:xfrm>
                <a:off x="8669568" y="3643228"/>
                <a:ext cx="38160" cy="76320"/>
              </a:xfrm>
              <a:prstGeom prst="rect">
                <a:avLst/>
              </a:prstGeom>
            </p:spPr>
          </p:pic>
        </mc:Fallback>
      </mc:AlternateContent>
      <p:sp>
        <p:nvSpPr>
          <p:cNvPr id="21" name="Retângulo 20">
            <a:extLst>
              <a:ext uri="{FF2B5EF4-FFF2-40B4-BE49-F238E27FC236}">
                <a16:creationId xmlns:a16="http://schemas.microsoft.com/office/drawing/2014/main" id="{9BCE8A26-8CD6-47DD-8EE9-9A140376AF21}"/>
              </a:ext>
            </a:extLst>
          </p:cNvPr>
          <p:cNvSpPr/>
          <p:nvPr/>
        </p:nvSpPr>
        <p:spPr>
          <a:xfrm>
            <a:off x="8616280" y="3573016"/>
            <a:ext cx="360040" cy="216024"/>
          </a:xfrm>
          <a:prstGeom prst="rect">
            <a:avLst/>
          </a:prstGeom>
          <a:no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solidFill>
                <a:prstClr val="white"/>
              </a:solidFill>
              <a:latin typeface="Calibri"/>
            </a:endParaRPr>
          </a:p>
        </p:txBody>
      </p:sp>
      <p:cxnSp>
        <p:nvCxnSpPr>
          <p:cNvPr id="23" name="Conector reto 22">
            <a:extLst>
              <a:ext uri="{FF2B5EF4-FFF2-40B4-BE49-F238E27FC236}">
                <a16:creationId xmlns:a16="http://schemas.microsoft.com/office/drawing/2014/main" id="{F2701F63-03F8-4BEA-B791-C1BD4722ECB3}"/>
              </a:ext>
            </a:extLst>
          </p:cNvPr>
          <p:cNvCxnSpPr/>
          <p:nvPr/>
        </p:nvCxnSpPr>
        <p:spPr>
          <a:xfrm>
            <a:off x="4295800" y="4005064"/>
            <a:ext cx="864096" cy="0"/>
          </a:xfrm>
          <a:prstGeom prst="line">
            <a:avLst/>
          </a:prstGeom>
          <a:ln w="762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D6BE70F7-3E62-44C4-B42A-A2956073CB9F}"/>
              </a:ext>
            </a:extLst>
          </p:cNvPr>
          <p:cNvCxnSpPr/>
          <p:nvPr/>
        </p:nvCxnSpPr>
        <p:spPr>
          <a:xfrm>
            <a:off x="7968208" y="4005064"/>
            <a:ext cx="64807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7FF38F5D-BF0D-41C6-8611-886EAAA46D26}"/>
              </a:ext>
            </a:extLst>
          </p:cNvPr>
          <p:cNvCxnSpPr/>
          <p:nvPr/>
        </p:nvCxnSpPr>
        <p:spPr>
          <a:xfrm>
            <a:off x="3071664" y="4221088"/>
            <a:ext cx="59046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id="{312C693D-26DD-4CB7-B8CC-CC717362A0DC}"/>
              </a:ext>
            </a:extLst>
          </p:cNvPr>
          <p:cNvCxnSpPr/>
          <p:nvPr/>
        </p:nvCxnSpPr>
        <p:spPr>
          <a:xfrm>
            <a:off x="3071664" y="4437112"/>
            <a:ext cx="522058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Conector reto 30">
            <a:extLst>
              <a:ext uri="{FF2B5EF4-FFF2-40B4-BE49-F238E27FC236}">
                <a16:creationId xmlns:a16="http://schemas.microsoft.com/office/drawing/2014/main" id="{E5727756-38F7-49C0-959A-FC6AFC68DBBF}"/>
              </a:ext>
            </a:extLst>
          </p:cNvPr>
          <p:cNvCxnSpPr/>
          <p:nvPr/>
        </p:nvCxnSpPr>
        <p:spPr>
          <a:xfrm>
            <a:off x="3791744" y="5301208"/>
            <a:ext cx="5112568"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3" name="Conector reto 32">
            <a:extLst>
              <a:ext uri="{FF2B5EF4-FFF2-40B4-BE49-F238E27FC236}">
                <a16:creationId xmlns:a16="http://schemas.microsoft.com/office/drawing/2014/main" id="{42B90E60-D663-4298-814E-C4F53EC20140}"/>
              </a:ext>
            </a:extLst>
          </p:cNvPr>
          <p:cNvCxnSpPr>
            <a:cxnSpLocks/>
          </p:cNvCxnSpPr>
          <p:nvPr/>
        </p:nvCxnSpPr>
        <p:spPr>
          <a:xfrm>
            <a:off x="3071664" y="5517232"/>
            <a:ext cx="5832648"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a16="http://schemas.microsoft.com/office/drawing/2014/main" id="{08F10DA5-4F0D-4119-B965-399C176479E2}"/>
              </a:ext>
            </a:extLst>
          </p:cNvPr>
          <p:cNvCxnSpPr>
            <a:cxnSpLocks/>
          </p:cNvCxnSpPr>
          <p:nvPr/>
        </p:nvCxnSpPr>
        <p:spPr>
          <a:xfrm>
            <a:off x="3071664" y="5733257"/>
            <a:ext cx="5832648" cy="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0" name="Conector reto 39">
            <a:extLst>
              <a:ext uri="{FF2B5EF4-FFF2-40B4-BE49-F238E27FC236}">
                <a16:creationId xmlns:a16="http://schemas.microsoft.com/office/drawing/2014/main" id="{749965B7-C723-4D80-BE07-7B72F41606E2}"/>
              </a:ext>
            </a:extLst>
          </p:cNvPr>
          <p:cNvCxnSpPr/>
          <p:nvPr/>
        </p:nvCxnSpPr>
        <p:spPr>
          <a:xfrm>
            <a:off x="7968208" y="6381328"/>
            <a:ext cx="5760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87C1D184-8A70-4A39-8162-5525C2637EE4}"/>
              </a:ext>
            </a:extLst>
          </p:cNvPr>
          <p:cNvCxnSpPr/>
          <p:nvPr/>
        </p:nvCxnSpPr>
        <p:spPr>
          <a:xfrm>
            <a:off x="3071664" y="6597352"/>
            <a:ext cx="57246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E414A822-9265-4149-B54B-7858BBF7FF79}"/>
              </a:ext>
            </a:extLst>
          </p:cNvPr>
          <p:cNvCxnSpPr/>
          <p:nvPr/>
        </p:nvCxnSpPr>
        <p:spPr>
          <a:xfrm>
            <a:off x="3071664" y="6858000"/>
            <a:ext cx="6480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447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28A20D6-7517-40E7-ABE7-A4C1BA57E716}"/>
              </a:ext>
            </a:extLst>
          </p:cNvPr>
          <p:cNvSpPr>
            <a:spLocks noGrp="1"/>
          </p:cNvSpPr>
          <p:nvPr>
            <p:ph idx="1"/>
          </p:nvPr>
        </p:nvSpPr>
        <p:spPr/>
        <p:txBody>
          <a:bodyPr>
            <a:normAutofit/>
          </a:bodyPr>
          <a:lstStyle/>
          <a:p>
            <a:pPr marL="0" indent="0" algn="ctr">
              <a:buNone/>
            </a:pPr>
            <a:r>
              <a:rPr lang="pt-BR" dirty="0"/>
              <a:t>Alguns estudos tem demonstrado a existência de  benefícios do treinamento de funções executivas durante o desenvolvimento, observado alguns meses depois mesmo sem treinamento adicional.</a:t>
            </a:r>
          </a:p>
          <a:p>
            <a:pPr marL="0" indent="0">
              <a:buNone/>
            </a:pPr>
            <a:endParaRPr lang="pt-BR" dirty="0"/>
          </a:p>
        </p:txBody>
      </p:sp>
      <p:pic>
        <p:nvPicPr>
          <p:cNvPr id="4" name="Imagem 3">
            <a:extLst>
              <a:ext uri="{FF2B5EF4-FFF2-40B4-BE49-F238E27FC236}">
                <a16:creationId xmlns:a16="http://schemas.microsoft.com/office/drawing/2014/main" id="{5953C289-28C3-4642-841C-786645E62DD5}"/>
              </a:ext>
            </a:extLst>
          </p:cNvPr>
          <p:cNvPicPr>
            <a:picLocks noChangeAspect="1"/>
          </p:cNvPicPr>
          <p:nvPr/>
        </p:nvPicPr>
        <p:blipFill>
          <a:blip r:embed="rId2"/>
          <a:stretch>
            <a:fillRect/>
          </a:stretch>
        </p:blipFill>
        <p:spPr>
          <a:xfrm>
            <a:off x="4439817" y="4522777"/>
            <a:ext cx="2853175" cy="1603387"/>
          </a:xfrm>
          <a:prstGeom prst="rect">
            <a:avLst/>
          </a:prstGeom>
        </p:spPr>
      </p:pic>
    </p:spTree>
    <p:extLst>
      <p:ext uri="{BB962C8B-B14F-4D97-AF65-F5344CB8AC3E}">
        <p14:creationId xmlns:p14="http://schemas.microsoft.com/office/powerpoint/2010/main" val="281821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861C7-F56E-422C-BE43-6226B884C98F}"/>
              </a:ext>
            </a:extLst>
          </p:cNvPr>
          <p:cNvSpPr>
            <a:spLocks noGrp="1"/>
          </p:cNvSpPr>
          <p:nvPr>
            <p:ph type="title"/>
          </p:nvPr>
        </p:nvSpPr>
        <p:spPr/>
        <p:txBody>
          <a:bodyPr/>
          <a:lstStyle/>
          <a:p>
            <a:r>
              <a:rPr lang="pt-BR" dirty="0"/>
              <a:t>Treino</a:t>
            </a:r>
          </a:p>
        </p:txBody>
      </p:sp>
      <p:sp>
        <p:nvSpPr>
          <p:cNvPr id="3" name="Espaço Reservado para Conteúdo 2">
            <a:extLst>
              <a:ext uri="{FF2B5EF4-FFF2-40B4-BE49-F238E27FC236}">
                <a16:creationId xmlns:a16="http://schemas.microsoft.com/office/drawing/2014/main" id="{A3F1359C-B962-44AF-BF31-427139A46783}"/>
              </a:ext>
            </a:extLst>
          </p:cNvPr>
          <p:cNvSpPr>
            <a:spLocks noGrp="1"/>
          </p:cNvSpPr>
          <p:nvPr>
            <p:ph idx="1"/>
          </p:nvPr>
        </p:nvSpPr>
        <p:spPr/>
        <p:txBody>
          <a:bodyPr>
            <a:normAutofit lnSpcReduction="10000"/>
          </a:bodyPr>
          <a:lstStyle/>
          <a:p>
            <a:r>
              <a:rPr lang="pt-BR" dirty="0"/>
              <a:t>Funções executivas e ansiedade:</a:t>
            </a:r>
          </a:p>
          <a:p>
            <a:pPr>
              <a:buFontTx/>
              <a:buChar char="-"/>
            </a:pPr>
            <a:r>
              <a:rPr lang="pt-BR" dirty="0"/>
              <a:t>Manutenção do foco</a:t>
            </a:r>
          </a:p>
          <a:p>
            <a:pPr>
              <a:buFontTx/>
              <a:buChar char="-"/>
            </a:pPr>
            <a:r>
              <a:rPr lang="pt-BR" dirty="0"/>
              <a:t>Planejamento e organização</a:t>
            </a:r>
          </a:p>
          <a:p>
            <a:pPr>
              <a:buFontTx/>
              <a:buChar char="-"/>
            </a:pPr>
            <a:r>
              <a:rPr lang="pt-BR" dirty="0"/>
              <a:t>Priorização de tarefas</a:t>
            </a:r>
          </a:p>
          <a:p>
            <a:pPr>
              <a:buFontTx/>
              <a:buChar char="-"/>
            </a:pPr>
            <a:r>
              <a:rPr lang="pt-BR" dirty="0"/>
              <a:t>Manutenção da motivação</a:t>
            </a:r>
          </a:p>
          <a:p>
            <a:pPr>
              <a:buFontTx/>
              <a:buChar char="-"/>
            </a:pPr>
            <a:r>
              <a:rPr lang="pt-BR" dirty="0"/>
              <a:t>Monitorização dos resultados</a:t>
            </a:r>
          </a:p>
          <a:p>
            <a:pPr>
              <a:buFontTx/>
              <a:buChar char="-"/>
            </a:pPr>
            <a:r>
              <a:rPr lang="pt-BR" dirty="0"/>
              <a:t>Readaptação de estratégias</a:t>
            </a:r>
          </a:p>
          <a:p>
            <a:pPr>
              <a:buFontTx/>
              <a:buChar char="-"/>
            </a:pPr>
            <a:r>
              <a:rPr lang="pt-BR" dirty="0"/>
              <a:t>Tomada de decisões</a:t>
            </a:r>
          </a:p>
        </p:txBody>
      </p:sp>
      <p:pic>
        <p:nvPicPr>
          <p:cNvPr id="4" name="Imagem 3">
            <a:extLst>
              <a:ext uri="{FF2B5EF4-FFF2-40B4-BE49-F238E27FC236}">
                <a16:creationId xmlns:a16="http://schemas.microsoft.com/office/drawing/2014/main" id="{3F30C71A-930E-41FD-B588-19215CE42AD5}"/>
              </a:ext>
            </a:extLst>
          </p:cNvPr>
          <p:cNvPicPr>
            <a:picLocks noChangeAspect="1"/>
          </p:cNvPicPr>
          <p:nvPr/>
        </p:nvPicPr>
        <p:blipFill>
          <a:blip r:embed="rId2"/>
          <a:stretch>
            <a:fillRect/>
          </a:stretch>
        </p:blipFill>
        <p:spPr>
          <a:xfrm>
            <a:off x="7464152" y="4490903"/>
            <a:ext cx="2552700" cy="1790700"/>
          </a:xfrm>
          <a:prstGeom prst="rect">
            <a:avLst/>
          </a:prstGeom>
        </p:spPr>
      </p:pic>
    </p:spTree>
    <p:extLst>
      <p:ext uri="{BB962C8B-B14F-4D97-AF65-F5344CB8AC3E}">
        <p14:creationId xmlns:p14="http://schemas.microsoft.com/office/powerpoint/2010/main" val="4148549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91F53E6-6C55-4270-B67E-2758F3599484}"/>
              </a:ext>
            </a:extLst>
          </p:cNvPr>
          <p:cNvSpPr>
            <a:spLocks noGrp="1"/>
          </p:cNvSpPr>
          <p:nvPr>
            <p:ph idx="1"/>
          </p:nvPr>
        </p:nvSpPr>
        <p:spPr/>
        <p:txBody>
          <a:bodyPr/>
          <a:lstStyle/>
          <a:p>
            <a:pPr marL="0" indent="0" algn="ctr">
              <a:buNone/>
            </a:pPr>
            <a:r>
              <a:rPr lang="pt-BR" b="1" dirty="0"/>
              <a:t>“ Toda alteração no cérebro produzirá mudanças na conduta, e toda alteração na conduta também modificará o cérebro.”</a:t>
            </a:r>
          </a:p>
          <a:p>
            <a:pPr marL="0" indent="0" algn="ctr">
              <a:buNone/>
            </a:pPr>
            <a:r>
              <a:rPr lang="pt-BR" sz="1800" dirty="0"/>
              <a:t>(CASTORINA J.A.; CARRETERO M. Desenvolvimento cognitivo e educação)</a:t>
            </a:r>
          </a:p>
        </p:txBody>
      </p:sp>
      <p:pic>
        <p:nvPicPr>
          <p:cNvPr id="4" name="Imagem 3">
            <a:extLst>
              <a:ext uri="{FF2B5EF4-FFF2-40B4-BE49-F238E27FC236}">
                <a16:creationId xmlns:a16="http://schemas.microsoft.com/office/drawing/2014/main" id="{75D48F1E-2664-4297-BAD5-9B533C87408F}"/>
              </a:ext>
            </a:extLst>
          </p:cNvPr>
          <p:cNvPicPr>
            <a:picLocks noChangeAspect="1"/>
          </p:cNvPicPr>
          <p:nvPr/>
        </p:nvPicPr>
        <p:blipFill>
          <a:blip r:embed="rId2"/>
          <a:stretch>
            <a:fillRect/>
          </a:stretch>
        </p:blipFill>
        <p:spPr>
          <a:xfrm>
            <a:off x="4727849" y="4077073"/>
            <a:ext cx="2409825" cy="1895475"/>
          </a:xfrm>
          <a:prstGeom prst="rect">
            <a:avLst/>
          </a:prstGeom>
        </p:spPr>
      </p:pic>
      <p:sp>
        <p:nvSpPr>
          <p:cNvPr id="2" name="CaixaDeTexto 1">
            <a:extLst>
              <a:ext uri="{FF2B5EF4-FFF2-40B4-BE49-F238E27FC236}">
                <a16:creationId xmlns:a16="http://schemas.microsoft.com/office/drawing/2014/main" id="{806DF00E-B4EF-4550-91C6-F205FBE3A933}"/>
              </a:ext>
            </a:extLst>
          </p:cNvPr>
          <p:cNvSpPr txBox="1"/>
          <p:nvPr/>
        </p:nvSpPr>
        <p:spPr>
          <a:xfrm>
            <a:off x="4147930" y="6126163"/>
            <a:ext cx="4412974" cy="369332"/>
          </a:xfrm>
          <a:prstGeom prst="rect">
            <a:avLst/>
          </a:prstGeom>
          <a:noFill/>
        </p:spPr>
        <p:txBody>
          <a:bodyPr wrap="square" rtlCol="0">
            <a:spAutoFit/>
          </a:bodyPr>
          <a:lstStyle/>
          <a:p>
            <a:r>
              <a:rPr lang="pt-BR" b="1" dirty="0">
                <a:latin typeface="Lucida Handwriting" panose="03010101010101010101" pitchFamily="66" charset="0"/>
              </a:rPr>
              <a:t>liviaeugeniolopes@gmail.com</a:t>
            </a:r>
          </a:p>
        </p:txBody>
      </p:sp>
    </p:spTree>
    <p:extLst>
      <p:ext uri="{BB962C8B-B14F-4D97-AF65-F5344CB8AC3E}">
        <p14:creationId xmlns:p14="http://schemas.microsoft.com/office/powerpoint/2010/main" val="524868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024E3-6B14-42A7-B635-A9872CD48BF5}"/>
              </a:ext>
            </a:extLst>
          </p:cNvPr>
          <p:cNvSpPr>
            <a:spLocks noGrp="1"/>
          </p:cNvSpPr>
          <p:nvPr>
            <p:ph type="title"/>
          </p:nvPr>
        </p:nvSpPr>
        <p:spPr>
          <a:xfrm>
            <a:off x="1981200" y="548680"/>
            <a:ext cx="8229600" cy="1143000"/>
          </a:xfrm>
        </p:spPr>
        <p:txBody>
          <a:bodyPr/>
          <a:lstStyle/>
          <a:p>
            <a:endParaRPr lang="pt-BR" dirty="0"/>
          </a:p>
        </p:txBody>
      </p:sp>
      <p:sp>
        <p:nvSpPr>
          <p:cNvPr id="3" name="Espaço Reservado para Conteúdo 2">
            <a:extLst>
              <a:ext uri="{FF2B5EF4-FFF2-40B4-BE49-F238E27FC236}">
                <a16:creationId xmlns:a16="http://schemas.microsoft.com/office/drawing/2014/main" id="{F1F169BC-B614-48D3-BCC9-F21F5D24F1EE}"/>
              </a:ext>
            </a:extLst>
          </p:cNvPr>
          <p:cNvSpPr>
            <a:spLocks noGrp="1"/>
          </p:cNvSpPr>
          <p:nvPr>
            <p:ph idx="1"/>
          </p:nvPr>
        </p:nvSpPr>
        <p:spPr>
          <a:xfrm>
            <a:off x="1981200" y="2492896"/>
            <a:ext cx="8229600" cy="3888432"/>
          </a:xfrm>
        </p:spPr>
        <p:txBody>
          <a:bodyPr>
            <a:normAutofit fontScale="92500" lnSpcReduction="10000"/>
          </a:bodyPr>
          <a:lstStyle/>
          <a:p>
            <a:pPr marL="0" indent="0" algn="ctr">
              <a:buNone/>
            </a:pPr>
            <a:r>
              <a:rPr lang="pt-BR" dirty="0"/>
              <a:t>Conjunto de habilidades cognitivas </a:t>
            </a:r>
          </a:p>
          <a:p>
            <a:pPr marL="0" indent="0" algn="ctr">
              <a:buNone/>
            </a:pPr>
            <a:r>
              <a:rPr lang="pt-BR" dirty="0"/>
              <a:t>que permitem aos seres humanos direcionar </a:t>
            </a:r>
          </a:p>
          <a:p>
            <a:pPr marL="0" indent="0" algn="ctr">
              <a:buNone/>
            </a:pPr>
            <a:r>
              <a:rPr lang="pt-BR" dirty="0"/>
              <a:t>seu comportamento a metas, estabelecer </a:t>
            </a:r>
          </a:p>
          <a:p>
            <a:pPr marL="0" indent="0" algn="ctr">
              <a:buNone/>
            </a:pPr>
            <a:r>
              <a:rPr lang="pt-BR" dirty="0"/>
              <a:t>etapas para alcançá-las, monitorar a execução </a:t>
            </a:r>
          </a:p>
          <a:p>
            <a:pPr marL="0" indent="0" algn="ctr">
              <a:buNone/>
            </a:pPr>
            <a:r>
              <a:rPr lang="pt-BR" dirty="0"/>
              <a:t>destas etapas a fim de resolver problemas </a:t>
            </a:r>
          </a:p>
          <a:p>
            <a:pPr marL="0" indent="0" algn="ctr">
              <a:buNone/>
            </a:pPr>
            <a:r>
              <a:rPr lang="pt-BR" dirty="0"/>
              <a:t>imediatos e futuros. </a:t>
            </a:r>
          </a:p>
          <a:p>
            <a:pPr marL="0" indent="0" algn="r">
              <a:buNone/>
            </a:pPr>
            <a:r>
              <a:rPr lang="pt-BR" sz="1600" dirty="0"/>
              <a:t>(</a:t>
            </a:r>
            <a:r>
              <a:rPr lang="pt-BR" sz="1600" dirty="0" err="1"/>
              <a:t>Malloy</a:t>
            </a:r>
            <a:r>
              <a:rPr lang="pt-BR" sz="1600" dirty="0"/>
              <a:t>-Diniz, de Paula, </a:t>
            </a:r>
            <a:r>
              <a:rPr lang="pt-BR" sz="1600" dirty="0" err="1"/>
              <a:t>Sendó</a:t>
            </a:r>
            <a:r>
              <a:rPr lang="pt-BR" sz="1600" dirty="0"/>
              <a:t>, Fuentes, Leite, 2014)</a:t>
            </a:r>
          </a:p>
          <a:p>
            <a:pPr marL="0" indent="0">
              <a:buNone/>
            </a:pPr>
            <a:r>
              <a:rPr lang="pt-BR" dirty="0"/>
              <a:t> </a:t>
            </a:r>
            <a:endParaRPr lang="pt-BR" sz="1600" dirty="0"/>
          </a:p>
        </p:txBody>
      </p:sp>
      <p:sp>
        <p:nvSpPr>
          <p:cNvPr id="4" name="Retângulo 3">
            <a:extLst>
              <a:ext uri="{FF2B5EF4-FFF2-40B4-BE49-F238E27FC236}">
                <a16:creationId xmlns:a16="http://schemas.microsoft.com/office/drawing/2014/main" id="{5C809A57-1FB7-4015-B851-5B48268CE124}"/>
              </a:ext>
            </a:extLst>
          </p:cNvPr>
          <p:cNvSpPr/>
          <p:nvPr/>
        </p:nvSpPr>
        <p:spPr>
          <a:xfrm>
            <a:off x="1524000" y="0"/>
            <a:ext cx="914400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4800" b="1" dirty="0">
                <a:solidFill>
                  <a:prstClr val="white"/>
                </a:solidFill>
                <a:latin typeface="Calibri"/>
              </a:rPr>
              <a:t>FUNÇÕES EXECUTIVAS</a:t>
            </a:r>
          </a:p>
        </p:txBody>
      </p:sp>
    </p:spTree>
    <p:extLst>
      <p:ext uri="{BB962C8B-B14F-4D97-AF65-F5344CB8AC3E}">
        <p14:creationId xmlns:p14="http://schemas.microsoft.com/office/powerpoint/2010/main" val="413597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C207CF6-B73A-4792-B642-5F01A5425CB9}"/>
              </a:ext>
            </a:extLst>
          </p:cNvPr>
          <p:cNvPicPr>
            <a:picLocks noChangeAspect="1"/>
          </p:cNvPicPr>
          <p:nvPr/>
        </p:nvPicPr>
        <p:blipFill>
          <a:blip r:embed="rId3"/>
          <a:stretch>
            <a:fillRect/>
          </a:stretch>
        </p:blipFill>
        <p:spPr>
          <a:xfrm>
            <a:off x="1524000" y="-107872"/>
            <a:ext cx="9144000" cy="1720580"/>
          </a:xfrm>
          <a:prstGeom prst="rect">
            <a:avLst/>
          </a:prstGeom>
        </p:spPr>
      </p:pic>
      <p:sp>
        <p:nvSpPr>
          <p:cNvPr id="3" name="Espaço Reservado para Conteúdo 2">
            <a:extLst>
              <a:ext uri="{FF2B5EF4-FFF2-40B4-BE49-F238E27FC236}">
                <a16:creationId xmlns:a16="http://schemas.microsoft.com/office/drawing/2014/main" id="{A6981091-FAFD-4DF4-9572-3DB8B3DC63C5}"/>
              </a:ext>
            </a:extLst>
          </p:cNvPr>
          <p:cNvSpPr>
            <a:spLocks noGrp="1"/>
          </p:cNvSpPr>
          <p:nvPr>
            <p:ph idx="1"/>
          </p:nvPr>
        </p:nvSpPr>
        <p:spPr>
          <a:xfrm>
            <a:off x="1981200" y="2204864"/>
            <a:ext cx="8229600" cy="4320480"/>
          </a:xfrm>
        </p:spPr>
        <p:txBody>
          <a:bodyPr>
            <a:normAutofit fontScale="92500" lnSpcReduction="20000"/>
          </a:bodyPr>
          <a:lstStyle/>
          <a:p>
            <a:pPr>
              <a:buFontTx/>
              <a:buChar char="-"/>
            </a:pPr>
            <a:r>
              <a:rPr lang="pt-BR" dirty="0"/>
              <a:t>Controle atencional</a:t>
            </a:r>
          </a:p>
          <a:p>
            <a:pPr>
              <a:buFontTx/>
              <a:buChar char="-"/>
            </a:pPr>
            <a:r>
              <a:rPr lang="pt-BR" dirty="0">
                <a:solidFill>
                  <a:srgbClr val="00B050"/>
                </a:solidFill>
              </a:rPr>
              <a:t>Controle inibitório</a:t>
            </a:r>
          </a:p>
          <a:p>
            <a:pPr>
              <a:buFontTx/>
              <a:buChar char="-"/>
            </a:pPr>
            <a:r>
              <a:rPr lang="pt-BR" dirty="0">
                <a:solidFill>
                  <a:srgbClr val="00B050"/>
                </a:solidFill>
              </a:rPr>
              <a:t>Memória operacional</a:t>
            </a:r>
          </a:p>
          <a:p>
            <a:pPr>
              <a:buFontTx/>
              <a:buChar char="-"/>
            </a:pPr>
            <a:r>
              <a:rPr lang="pt-BR" dirty="0">
                <a:solidFill>
                  <a:srgbClr val="00B050"/>
                </a:solidFill>
              </a:rPr>
              <a:t>Flexibilidade cognitiva</a:t>
            </a:r>
          </a:p>
          <a:p>
            <a:pPr>
              <a:buFontTx/>
              <a:buChar char="-"/>
            </a:pPr>
            <a:r>
              <a:rPr lang="pt-BR" dirty="0"/>
              <a:t>Monitoramento</a:t>
            </a:r>
          </a:p>
          <a:p>
            <a:pPr>
              <a:buFontTx/>
              <a:buChar char="-"/>
            </a:pPr>
            <a:r>
              <a:rPr lang="pt-BR" dirty="0"/>
              <a:t>Planejamento</a:t>
            </a:r>
          </a:p>
          <a:p>
            <a:pPr>
              <a:buFontTx/>
              <a:buChar char="-"/>
            </a:pPr>
            <a:r>
              <a:rPr lang="pt-BR" dirty="0"/>
              <a:t>Raciocínio lógico</a:t>
            </a:r>
          </a:p>
          <a:p>
            <a:pPr marL="0" indent="0">
              <a:buNone/>
            </a:pPr>
            <a:endParaRPr lang="pt-BR" dirty="0"/>
          </a:p>
          <a:p>
            <a:pPr marL="0" indent="0">
              <a:buNone/>
            </a:pPr>
            <a:r>
              <a:rPr lang="pt-BR" dirty="0"/>
              <a:t> </a:t>
            </a:r>
            <a:r>
              <a:rPr lang="pt-BR" dirty="0">
                <a:solidFill>
                  <a:srgbClr val="FF0000"/>
                </a:solidFill>
              </a:rPr>
              <a:t>*Processos voluntários e exigem alto esforço. </a:t>
            </a:r>
          </a:p>
          <a:p>
            <a:pPr marL="0" indent="0">
              <a:buNone/>
            </a:pPr>
            <a:endParaRPr lang="pt-BR" dirty="0"/>
          </a:p>
        </p:txBody>
      </p:sp>
    </p:spTree>
    <p:extLst>
      <p:ext uri="{BB962C8B-B14F-4D97-AF65-F5344CB8AC3E}">
        <p14:creationId xmlns:p14="http://schemas.microsoft.com/office/powerpoint/2010/main" val="100500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C1E444F-519D-439C-BA14-D7A387DAF631}"/>
              </a:ext>
            </a:extLst>
          </p:cNvPr>
          <p:cNvSpPr>
            <a:spLocks noGrp="1"/>
          </p:cNvSpPr>
          <p:nvPr>
            <p:ph idx="1"/>
          </p:nvPr>
        </p:nvSpPr>
        <p:spPr>
          <a:xfrm>
            <a:off x="1981200" y="2060848"/>
            <a:ext cx="8229600" cy="4608512"/>
          </a:xfrm>
        </p:spPr>
        <p:txBody>
          <a:bodyPr>
            <a:normAutofit/>
          </a:bodyPr>
          <a:lstStyle/>
          <a:p>
            <a:r>
              <a:rPr lang="pt-BR" sz="2800" b="1" dirty="0">
                <a:solidFill>
                  <a:schemeClr val="bg1"/>
                </a:solidFill>
                <a:highlight>
                  <a:srgbClr val="FF0000"/>
                </a:highlight>
              </a:rPr>
              <a:t>QUENTES :</a:t>
            </a:r>
            <a:r>
              <a:rPr lang="pt-BR" sz="2800" dirty="0">
                <a:solidFill>
                  <a:srgbClr val="FF0000"/>
                </a:solidFill>
              </a:rPr>
              <a:t> destinadas a resolver problemas que </a:t>
            </a:r>
            <a:r>
              <a:rPr lang="pt-BR" sz="2800" b="1" dirty="0">
                <a:solidFill>
                  <a:srgbClr val="FF0000"/>
                </a:solidFill>
              </a:rPr>
              <a:t>envolvam aspectos afetivos</a:t>
            </a:r>
            <a:r>
              <a:rPr lang="pt-BR" sz="2800" dirty="0">
                <a:solidFill>
                  <a:srgbClr val="FF0000"/>
                </a:solidFill>
              </a:rPr>
              <a:t> (</a:t>
            </a:r>
            <a:r>
              <a:rPr lang="pt-BR" sz="2800" dirty="0" err="1">
                <a:solidFill>
                  <a:srgbClr val="FF0000"/>
                </a:solidFill>
              </a:rPr>
              <a:t>ex</a:t>
            </a:r>
            <a:r>
              <a:rPr lang="pt-BR" sz="2800" dirty="0">
                <a:solidFill>
                  <a:srgbClr val="FF0000"/>
                </a:solidFill>
              </a:rPr>
              <a:t>: tomada de decisão de risco; decidir se desculpa ou se bate em alguém)</a:t>
            </a:r>
          </a:p>
          <a:p>
            <a:pPr marL="0" indent="0">
              <a:buNone/>
            </a:pPr>
            <a:endParaRPr lang="pt-BR" sz="2400" dirty="0">
              <a:solidFill>
                <a:srgbClr val="FF0000"/>
              </a:solidFill>
            </a:endParaRPr>
          </a:p>
          <a:p>
            <a:pPr marL="0" indent="0">
              <a:buNone/>
            </a:pPr>
            <a:endParaRPr lang="pt-BR" dirty="0">
              <a:solidFill>
                <a:srgbClr val="0070C0"/>
              </a:solidFill>
            </a:endParaRPr>
          </a:p>
        </p:txBody>
      </p:sp>
      <p:pic>
        <p:nvPicPr>
          <p:cNvPr id="4" name="Imagem 3">
            <a:extLst>
              <a:ext uri="{FF2B5EF4-FFF2-40B4-BE49-F238E27FC236}">
                <a16:creationId xmlns:a16="http://schemas.microsoft.com/office/drawing/2014/main" id="{DCAACF3B-3AA6-4CC5-BE21-E5C44C5EEAE9}"/>
              </a:ext>
            </a:extLst>
          </p:cNvPr>
          <p:cNvPicPr>
            <a:picLocks noChangeAspect="1"/>
          </p:cNvPicPr>
          <p:nvPr/>
        </p:nvPicPr>
        <p:blipFill>
          <a:blip r:embed="rId2"/>
          <a:stretch>
            <a:fillRect/>
          </a:stretch>
        </p:blipFill>
        <p:spPr>
          <a:xfrm>
            <a:off x="1524000" y="0"/>
            <a:ext cx="9144000" cy="1725168"/>
          </a:xfrm>
          <a:prstGeom prst="rect">
            <a:avLst/>
          </a:prstGeom>
        </p:spPr>
      </p:pic>
      <p:pic>
        <p:nvPicPr>
          <p:cNvPr id="5" name="Imagem 4">
            <a:extLst>
              <a:ext uri="{FF2B5EF4-FFF2-40B4-BE49-F238E27FC236}">
                <a16:creationId xmlns:a16="http://schemas.microsoft.com/office/drawing/2014/main" id="{14FC84F2-4DFB-49CA-B883-328F7F931D43}"/>
              </a:ext>
            </a:extLst>
          </p:cNvPr>
          <p:cNvPicPr>
            <a:picLocks noChangeAspect="1"/>
          </p:cNvPicPr>
          <p:nvPr/>
        </p:nvPicPr>
        <p:blipFill>
          <a:blip r:embed="rId3"/>
          <a:stretch>
            <a:fillRect/>
          </a:stretch>
        </p:blipFill>
        <p:spPr>
          <a:xfrm>
            <a:off x="2927648" y="3645024"/>
            <a:ext cx="5976664" cy="2708920"/>
          </a:xfrm>
          <a:prstGeom prst="rect">
            <a:avLst/>
          </a:prstGeom>
        </p:spPr>
      </p:pic>
      <p:cxnSp>
        <p:nvCxnSpPr>
          <p:cNvPr id="7" name="Conector de Seta Reta 6">
            <a:extLst>
              <a:ext uri="{FF2B5EF4-FFF2-40B4-BE49-F238E27FC236}">
                <a16:creationId xmlns:a16="http://schemas.microsoft.com/office/drawing/2014/main" id="{BF420A58-18A5-4F51-9B0F-F89EC0DF6CF6}"/>
              </a:ext>
            </a:extLst>
          </p:cNvPr>
          <p:cNvCxnSpPr>
            <a:cxnSpLocks/>
          </p:cNvCxnSpPr>
          <p:nvPr/>
        </p:nvCxnSpPr>
        <p:spPr>
          <a:xfrm flipH="1" flipV="1">
            <a:off x="7176120" y="6144766"/>
            <a:ext cx="216024" cy="524594"/>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2162DC26-E5BA-4D5F-A8D9-0F2F52A55201}"/>
              </a:ext>
            </a:extLst>
          </p:cNvPr>
          <p:cNvCxnSpPr>
            <a:cxnSpLocks/>
          </p:cNvCxnSpPr>
          <p:nvPr/>
        </p:nvCxnSpPr>
        <p:spPr>
          <a:xfrm flipH="1" flipV="1">
            <a:off x="7284132" y="5157192"/>
            <a:ext cx="577344" cy="918990"/>
          </a:xfrm>
          <a:prstGeom prst="straightConnector1">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FE0A2FCB-ED30-4C9C-9DED-4107EE551011}"/>
              </a:ext>
            </a:extLst>
          </p:cNvPr>
          <p:cNvSpPr txBox="1"/>
          <p:nvPr/>
        </p:nvSpPr>
        <p:spPr>
          <a:xfrm flipH="1">
            <a:off x="7685354" y="6307088"/>
            <a:ext cx="2437917" cy="338554"/>
          </a:xfrm>
          <a:prstGeom prst="rect">
            <a:avLst/>
          </a:prstGeom>
          <a:noFill/>
        </p:spPr>
        <p:txBody>
          <a:bodyPr wrap="square" rtlCol="0">
            <a:spAutoFit/>
          </a:bodyPr>
          <a:lstStyle/>
          <a:p>
            <a:r>
              <a:rPr lang="pt-BR" sz="1600" b="1" dirty="0">
                <a:solidFill>
                  <a:prstClr val="black"/>
                </a:solidFill>
                <a:latin typeface="Calibri"/>
              </a:rPr>
              <a:t>Cingulado anterior</a:t>
            </a:r>
          </a:p>
        </p:txBody>
      </p:sp>
    </p:spTree>
    <p:extLst>
      <p:ext uri="{BB962C8B-B14F-4D97-AF65-F5344CB8AC3E}">
        <p14:creationId xmlns:p14="http://schemas.microsoft.com/office/powerpoint/2010/main" val="102781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23ACDEE-72AA-4A25-9B8C-A064827E3F77}"/>
              </a:ext>
            </a:extLst>
          </p:cNvPr>
          <p:cNvSpPr>
            <a:spLocks noGrp="1"/>
          </p:cNvSpPr>
          <p:nvPr>
            <p:ph idx="1"/>
          </p:nvPr>
        </p:nvSpPr>
        <p:spPr>
          <a:xfrm>
            <a:off x="1981200" y="2132857"/>
            <a:ext cx="8229600" cy="3993307"/>
          </a:xfrm>
        </p:spPr>
        <p:txBody>
          <a:bodyPr/>
          <a:lstStyle/>
          <a:p>
            <a:pPr lvl="0"/>
            <a:r>
              <a:rPr lang="pt-BR" sz="2800" b="1" dirty="0">
                <a:solidFill>
                  <a:prstClr val="white"/>
                </a:solidFill>
                <a:highlight>
                  <a:srgbClr val="0000FF"/>
                </a:highlight>
              </a:rPr>
              <a:t>FRIAS: </a:t>
            </a:r>
            <a:r>
              <a:rPr lang="pt-BR" sz="2800" dirty="0">
                <a:solidFill>
                  <a:srgbClr val="0070C0"/>
                </a:solidFill>
              </a:rPr>
              <a:t> destinadas a resolver problemas que envolvem </a:t>
            </a:r>
            <a:r>
              <a:rPr lang="pt-BR" sz="2800" b="1" dirty="0">
                <a:solidFill>
                  <a:srgbClr val="0070C0"/>
                </a:solidFill>
              </a:rPr>
              <a:t>aspectos mais cognitivos </a:t>
            </a:r>
            <a:r>
              <a:rPr lang="pt-BR" sz="2800" dirty="0">
                <a:solidFill>
                  <a:srgbClr val="0070C0"/>
                </a:solidFill>
              </a:rPr>
              <a:t>(</a:t>
            </a:r>
            <a:r>
              <a:rPr lang="pt-BR" sz="2800" dirty="0" err="1">
                <a:solidFill>
                  <a:srgbClr val="0070C0"/>
                </a:solidFill>
              </a:rPr>
              <a:t>ex</a:t>
            </a:r>
            <a:r>
              <a:rPr lang="pt-BR" sz="2800" dirty="0">
                <a:solidFill>
                  <a:srgbClr val="0070C0"/>
                </a:solidFill>
              </a:rPr>
              <a:t>: memória operacional exigida ao fazer uma conta mentalmente; decidir se o número é par ou ímpar)</a:t>
            </a:r>
          </a:p>
          <a:p>
            <a:pPr marL="0" indent="0">
              <a:buNone/>
            </a:pPr>
            <a:endParaRPr lang="pt-BR" dirty="0"/>
          </a:p>
        </p:txBody>
      </p:sp>
      <p:pic>
        <p:nvPicPr>
          <p:cNvPr id="4" name="Imagem 3">
            <a:extLst>
              <a:ext uri="{FF2B5EF4-FFF2-40B4-BE49-F238E27FC236}">
                <a16:creationId xmlns:a16="http://schemas.microsoft.com/office/drawing/2014/main" id="{A6C5954E-AE2D-4993-87BA-F5665802D686}"/>
              </a:ext>
            </a:extLst>
          </p:cNvPr>
          <p:cNvPicPr>
            <a:picLocks noChangeAspect="1"/>
          </p:cNvPicPr>
          <p:nvPr/>
        </p:nvPicPr>
        <p:blipFill>
          <a:blip r:embed="rId2"/>
          <a:stretch>
            <a:fillRect/>
          </a:stretch>
        </p:blipFill>
        <p:spPr>
          <a:xfrm>
            <a:off x="1524000" y="0"/>
            <a:ext cx="9144000" cy="1725168"/>
          </a:xfrm>
          <a:prstGeom prst="rect">
            <a:avLst/>
          </a:prstGeom>
        </p:spPr>
      </p:pic>
      <p:pic>
        <p:nvPicPr>
          <p:cNvPr id="6" name="Imagem 5">
            <a:extLst>
              <a:ext uri="{FF2B5EF4-FFF2-40B4-BE49-F238E27FC236}">
                <a16:creationId xmlns:a16="http://schemas.microsoft.com/office/drawing/2014/main" id="{A5981DC2-43BB-4852-BA46-B429B22DE125}"/>
              </a:ext>
            </a:extLst>
          </p:cNvPr>
          <p:cNvPicPr>
            <a:picLocks noChangeAspect="1"/>
          </p:cNvPicPr>
          <p:nvPr/>
        </p:nvPicPr>
        <p:blipFill>
          <a:blip r:embed="rId3"/>
          <a:stretch>
            <a:fillRect/>
          </a:stretch>
        </p:blipFill>
        <p:spPr>
          <a:xfrm>
            <a:off x="4295800" y="3982767"/>
            <a:ext cx="3096344" cy="2879600"/>
          </a:xfrm>
          <a:prstGeom prst="rect">
            <a:avLst/>
          </a:prstGeom>
        </p:spPr>
      </p:pic>
    </p:spTree>
    <p:extLst>
      <p:ext uri="{BB962C8B-B14F-4D97-AF65-F5344CB8AC3E}">
        <p14:creationId xmlns:p14="http://schemas.microsoft.com/office/powerpoint/2010/main" val="268735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650775C-9FC4-426C-9590-C061AE8FB74A}"/>
              </a:ext>
            </a:extLst>
          </p:cNvPr>
          <p:cNvSpPr>
            <a:spLocks noGrp="1"/>
          </p:cNvSpPr>
          <p:nvPr>
            <p:ph idx="1"/>
          </p:nvPr>
        </p:nvSpPr>
        <p:spPr>
          <a:xfrm>
            <a:off x="1844546" y="1151406"/>
            <a:ext cx="8229600" cy="4425355"/>
          </a:xfrm>
        </p:spPr>
        <p:txBody>
          <a:bodyPr/>
          <a:lstStyle/>
          <a:p>
            <a:pPr marL="0" indent="0" algn="ctr">
              <a:buNone/>
            </a:pPr>
            <a:r>
              <a:rPr lang="pt-BR" dirty="0"/>
              <a:t> </a:t>
            </a:r>
            <a:r>
              <a:rPr lang="pt-BR" sz="4800" b="1" dirty="0">
                <a:solidFill>
                  <a:schemeClr val="tx2">
                    <a:lumMod val="60000"/>
                    <a:lumOff val="40000"/>
                  </a:schemeClr>
                </a:solidFill>
              </a:rPr>
              <a:t>Desenvolvimento emocional</a:t>
            </a:r>
          </a:p>
          <a:p>
            <a:pPr marL="0" indent="0" algn="ctr">
              <a:buNone/>
            </a:pPr>
            <a:r>
              <a:rPr lang="pt-BR" sz="4800" b="1" dirty="0">
                <a:solidFill>
                  <a:schemeClr val="tx2">
                    <a:lumMod val="60000"/>
                    <a:lumOff val="40000"/>
                  </a:schemeClr>
                </a:solidFill>
              </a:rPr>
              <a:t>  X</a:t>
            </a:r>
          </a:p>
          <a:p>
            <a:pPr marL="0" indent="0" algn="ctr">
              <a:buNone/>
            </a:pPr>
            <a:r>
              <a:rPr lang="pt-BR" sz="4800" b="1" dirty="0">
                <a:solidFill>
                  <a:schemeClr val="tx2">
                    <a:lumMod val="60000"/>
                    <a:lumOff val="40000"/>
                  </a:schemeClr>
                </a:solidFill>
              </a:rPr>
              <a:t>Funções executivas</a:t>
            </a:r>
            <a:r>
              <a:rPr lang="pt-BR" sz="6000" b="1" dirty="0">
                <a:solidFill>
                  <a:srgbClr val="FF0000"/>
                </a:solidFill>
              </a:rPr>
              <a:t>???</a:t>
            </a:r>
          </a:p>
        </p:txBody>
      </p:sp>
      <p:pic>
        <p:nvPicPr>
          <p:cNvPr id="5" name="Imagem 4">
            <a:extLst>
              <a:ext uri="{FF2B5EF4-FFF2-40B4-BE49-F238E27FC236}">
                <a16:creationId xmlns:a16="http://schemas.microsoft.com/office/drawing/2014/main" id="{B918D7B4-A906-4742-887B-DED6B32135A7}"/>
              </a:ext>
            </a:extLst>
          </p:cNvPr>
          <p:cNvPicPr>
            <a:picLocks noChangeAspect="1"/>
          </p:cNvPicPr>
          <p:nvPr/>
        </p:nvPicPr>
        <p:blipFill>
          <a:blip r:embed="rId3"/>
          <a:stretch>
            <a:fillRect/>
          </a:stretch>
        </p:blipFill>
        <p:spPr>
          <a:xfrm>
            <a:off x="4727848" y="4149080"/>
            <a:ext cx="2462997" cy="1847248"/>
          </a:xfrm>
          <a:prstGeom prst="rect">
            <a:avLst/>
          </a:prstGeom>
        </p:spPr>
      </p:pic>
    </p:spTree>
    <p:extLst>
      <p:ext uri="{BB962C8B-B14F-4D97-AF65-F5344CB8AC3E}">
        <p14:creationId xmlns:p14="http://schemas.microsoft.com/office/powerpoint/2010/main" val="285035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FF4C449-7482-40F8-9D23-9C6ABF5D8DF9}"/>
              </a:ext>
            </a:extLst>
          </p:cNvPr>
          <p:cNvSpPr>
            <a:spLocks noGrp="1"/>
          </p:cNvSpPr>
          <p:nvPr>
            <p:ph idx="1"/>
          </p:nvPr>
        </p:nvSpPr>
        <p:spPr>
          <a:xfrm>
            <a:off x="1981200" y="2060849"/>
            <a:ext cx="8229600" cy="4065315"/>
          </a:xfrm>
        </p:spPr>
        <p:txBody>
          <a:bodyPr>
            <a:normAutofit/>
          </a:bodyPr>
          <a:lstStyle/>
          <a:p>
            <a:pPr marL="0" indent="0" algn="ctr">
              <a:buNone/>
            </a:pPr>
            <a:r>
              <a:rPr lang="pt-BR" dirty="0"/>
              <a:t>O desenvolvimento emocional envolve o aumento da capacidade de sentir, entender e diferenciar emoções cada vez mais complexas, bem como a capacidade de </a:t>
            </a:r>
            <a:r>
              <a:rPr lang="pt-BR" dirty="0" err="1"/>
              <a:t>autorregulá-las</a:t>
            </a:r>
            <a:r>
              <a:rPr lang="pt-BR" dirty="0"/>
              <a:t>, para que a criança possa se adaptar ao ambiente  social ou atingir metas presentes ou futuras. </a:t>
            </a:r>
          </a:p>
          <a:p>
            <a:pPr marL="0" indent="0" algn="r">
              <a:buNone/>
            </a:pPr>
            <a:r>
              <a:rPr lang="pt-BR" sz="1400" dirty="0"/>
              <a:t>(RUEDA M.R.; PAZ-ALONSO P.M., 2013)</a:t>
            </a:r>
          </a:p>
          <a:p>
            <a:pPr marL="0" indent="0">
              <a:buNone/>
            </a:pPr>
            <a:endParaRPr lang="pt-BR" dirty="0"/>
          </a:p>
        </p:txBody>
      </p:sp>
      <p:sp>
        <p:nvSpPr>
          <p:cNvPr id="4" name="Retângulo 3">
            <a:extLst>
              <a:ext uri="{FF2B5EF4-FFF2-40B4-BE49-F238E27FC236}">
                <a16:creationId xmlns:a16="http://schemas.microsoft.com/office/drawing/2014/main" id="{7BBD697B-7EC7-4636-BECE-1AA4A161A9E8}"/>
              </a:ext>
            </a:extLst>
          </p:cNvPr>
          <p:cNvSpPr/>
          <p:nvPr/>
        </p:nvSpPr>
        <p:spPr>
          <a:xfrm>
            <a:off x="1524000" y="0"/>
            <a:ext cx="9144000" cy="148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4000" b="1" dirty="0">
                <a:solidFill>
                  <a:prstClr val="white"/>
                </a:solidFill>
                <a:latin typeface="Calibri"/>
              </a:rPr>
              <a:t>DESENVOLVIMENTO EMOCIONAL</a:t>
            </a:r>
          </a:p>
        </p:txBody>
      </p:sp>
    </p:spTree>
    <p:extLst>
      <p:ext uri="{BB962C8B-B14F-4D97-AF65-F5344CB8AC3E}">
        <p14:creationId xmlns:p14="http://schemas.microsoft.com/office/powerpoint/2010/main" val="219561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CD90986-750A-48B9-B52E-11A0BD32D1FF}"/>
              </a:ext>
            </a:extLst>
          </p:cNvPr>
          <p:cNvSpPr>
            <a:spLocks noGrp="1"/>
          </p:cNvSpPr>
          <p:nvPr>
            <p:ph idx="1"/>
          </p:nvPr>
        </p:nvSpPr>
        <p:spPr>
          <a:xfrm>
            <a:off x="1873188" y="1844824"/>
            <a:ext cx="8399276" cy="5013176"/>
          </a:xfrm>
        </p:spPr>
        <p:txBody>
          <a:bodyPr>
            <a:normAutofit fontScale="92500" lnSpcReduction="20000"/>
          </a:bodyPr>
          <a:lstStyle/>
          <a:p>
            <a:pPr marL="0" indent="0">
              <a:buNone/>
            </a:pPr>
            <a:r>
              <a:rPr lang="pt-BR" dirty="0"/>
              <a:t>Tomada decisões conflitantes:</a:t>
            </a:r>
          </a:p>
          <a:p>
            <a:pPr>
              <a:buFontTx/>
              <a:buChar char="-"/>
            </a:pPr>
            <a:r>
              <a:rPr lang="pt-BR" dirty="0"/>
              <a:t>fazer tarefa x brincar</a:t>
            </a:r>
          </a:p>
          <a:p>
            <a:pPr>
              <a:buFontTx/>
              <a:buChar char="-"/>
            </a:pPr>
            <a:r>
              <a:rPr lang="pt-BR" dirty="0"/>
              <a:t>comer biscoito x almoço</a:t>
            </a:r>
          </a:p>
          <a:p>
            <a:pPr marL="0" indent="0">
              <a:buNone/>
            </a:pPr>
            <a:r>
              <a:rPr lang="pt-BR" dirty="0"/>
              <a:t>                             </a:t>
            </a:r>
          </a:p>
          <a:p>
            <a:pPr marL="0" indent="0">
              <a:buNone/>
            </a:pPr>
            <a:r>
              <a:rPr lang="pt-BR" dirty="0"/>
              <a:t>                                    </a:t>
            </a:r>
            <a:r>
              <a:rPr lang="pt-BR" b="1" dirty="0">
                <a:solidFill>
                  <a:srgbClr val="00B050"/>
                </a:solidFill>
              </a:rPr>
              <a:t>CONCILIAR</a:t>
            </a:r>
          </a:p>
          <a:p>
            <a:pPr marL="0" indent="0">
              <a:buNone/>
            </a:pPr>
            <a:endParaRPr lang="pt-BR" b="1" dirty="0">
              <a:solidFill>
                <a:srgbClr val="00B050"/>
              </a:solidFill>
            </a:endParaRPr>
          </a:p>
          <a:p>
            <a:pPr marL="0" indent="0">
              <a:buNone/>
            </a:pPr>
            <a:endParaRPr lang="pt-BR" b="1" dirty="0">
              <a:solidFill>
                <a:srgbClr val="00B050"/>
              </a:solidFill>
            </a:endParaRPr>
          </a:p>
          <a:p>
            <a:pPr marL="0" indent="0">
              <a:buNone/>
            </a:pPr>
            <a:endParaRPr lang="pt-BR" b="1" dirty="0">
              <a:solidFill>
                <a:srgbClr val="00B050"/>
              </a:solidFill>
            </a:endParaRPr>
          </a:p>
          <a:p>
            <a:pPr marL="0" indent="0">
              <a:buNone/>
            </a:pPr>
            <a:endParaRPr lang="pt-BR" b="1" dirty="0">
              <a:solidFill>
                <a:srgbClr val="00B050"/>
              </a:solidFill>
            </a:endParaRPr>
          </a:p>
          <a:p>
            <a:pPr marL="0" indent="0">
              <a:buNone/>
            </a:pPr>
            <a:r>
              <a:rPr lang="pt-BR" b="1" dirty="0">
                <a:solidFill>
                  <a:srgbClr val="00B050"/>
                </a:solidFill>
              </a:rPr>
              <a:t>Controlar o impulso de obter gratificação imediata!</a:t>
            </a:r>
          </a:p>
        </p:txBody>
      </p:sp>
      <p:sp>
        <p:nvSpPr>
          <p:cNvPr id="5" name="Elipse 4">
            <a:extLst>
              <a:ext uri="{FF2B5EF4-FFF2-40B4-BE49-F238E27FC236}">
                <a16:creationId xmlns:a16="http://schemas.microsoft.com/office/drawing/2014/main" id="{38C9BA66-294F-458D-BCCB-8DAAC65D711D}"/>
              </a:ext>
            </a:extLst>
          </p:cNvPr>
          <p:cNvSpPr/>
          <p:nvPr/>
        </p:nvSpPr>
        <p:spPr>
          <a:xfrm>
            <a:off x="2037218" y="3983031"/>
            <a:ext cx="2952328" cy="1656184"/>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800" b="1" dirty="0">
                <a:solidFill>
                  <a:srgbClr val="00B0F0"/>
                </a:solidFill>
                <a:latin typeface="Calibri"/>
              </a:rPr>
              <a:t>REGRAS</a:t>
            </a:r>
          </a:p>
        </p:txBody>
      </p:sp>
      <p:sp>
        <p:nvSpPr>
          <p:cNvPr id="6" name="Elipse 5">
            <a:extLst>
              <a:ext uri="{FF2B5EF4-FFF2-40B4-BE49-F238E27FC236}">
                <a16:creationId xmlns:a16="http://schemas.microsoft.com/office/drawing/2014/main" id="{139AE50D-0B86-41EF-B719-076123FB0481}"/>
              </a:ext>
            </a:extLst>
          </p:cNvPr>
          <p:cNvSpPr/>
          <p:nvPr/>
        </p:nvSpPr>
        <p:spPr>
          <a:xfrm>
            <a:off x="6862428" y="3911023"/>
            <a:ext cx="3240360" cy="1800200"/>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800" b="1" dirty="0">
                <a:solidFill>
                  <a:srgbClr val="00B0F0"/>
                </a:solidFill>
                <a:latin typeface="Calibri"/>
              </a:rPr>
              <a:t>EXPECTATIVAS</a:t>
            </a:r>
          </a:p>
        </p:txBody>
      </p:sp>
      <p:sp>
        <p:nvSpPr>
          <p:cNvPr id="7" name="Seta: da Esquerda para a Direita 6">
            <a:extLst>
              <a:ext uri="{FF2B5EF4-FFF2-40B4-BE49-F238E27FC236}">
                <a16:creationId xmlns:a16="http://schemas.microsoft.com/office/drawing/2014/main" id="{B60148B9-D052-480C-AE7F-5077DE0A31EC}"/>
              </a:ext>
            </a:extLst>
          </p:cNvPr>
          <p:cNvSpPr/>
          <p:nvPr/>
        </p:nvSpPr>
        <p:spPr>
          <a:xfrm>
            <a:off x="5385927" y="4631103"/>
            <a:ext cx="1080120"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solidFill>
                <a:prstClr val="white"/>
              </a:solidFill>
              <a:latin typeface="Calibri"/>
            </a:endParaRPr>
          </a:p>
        </p:txBody>
      </p:sp>
      <p:sp>
        <p:nvSpPr>
          <p:cNvPr id="9" name="Retângulo 8">
            <a:extLst>
              <a:ext uri="{FF2B5EF4-FFF2-40B4-BE49-F238E27FC236}">
                <a16:creationId xmlns:a16="http://schemas.microsoft.com/office/drawing/2014/main" id="{0832BE1D-16DD-4095-886D-CC22505E771B}"/>
              </a:ext>
            </a:extLst>
          </p:cNvPr>
          <p:cNvSpPr/>
          <p:nvPr/>
        </p:nvSpPr>
        <p:spPr>
          <a:xfrm>
            <a:off x="1524000" y="0"/>
            <a:ext cx="9144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4400" b="1" dirty="0">
                <a:solidFill>
                  <a:prstClr val="white"/>
                </a:solidFill>
                <a:latin typeface="Calibri"/>
              </a:rPr>
              <a:t>DESENVOLVIMENTO EMOCIONAL </a:t>
            </a:r>
          </a:p>
          <a:p>
            <a:pPr algn="ctr"/>
            <a:r>
              <a:rPr lang="pt-BR" sz="4400" b="1" dirty="0">
                <a:solidFill>
                  <a:prstClr val="white"/>
                </a:solidFill>
                <a:latin typeface="Calibri"/>
              </a:rPr>
              <a:t>E AS FUNÇÕES EXECUTIVAS</a:t>
            </a:r>
          </a:p>
        </p:txBody>
      </p:sp>
      <p:pic>
        <p:nvPicPr>
          <p:cNvPr id="10" name="Imagem 9">
            <a:extLst>
              <a:ext uri="{FF2B5EF4-FFF2-40B4-BE49-F238E27FC236}">
                <a16:creationId xmlns:a16="http://schemas.microsoft.com/office/drawing/2014/main" id="{0EA4B58B-D474-45AE-9C59-38212E37E61B}"/>
              </a:ext>
            </a:extLst>
          </p:cNvPr>
          <p:cNvPicPr>
            <a:picLocks noChangeAspect="1"/>
          </p:cNvPicPr>
          <p:nvPr/>
        </p:nvPicPr>
        <p:blipFill>
          <a:blip r:embed="rId3"/>
          <a:stretch>
            <a:fillRect/>
          </a:stretch>
        </p:blipFill>
        <p:spPr>
          <a:xfrm>
            <a:off x="7249121" y="1652704"/>
            <a:ext cx="2466975" cy="1847850"/>
          </a:xfrm>
          <a:prstGeom prst="rect">
            <a:avLst/>
          </a:prstGeom>
        </p:spPr>
      </p:pic>
    </p:spTree>
    <p:extLst>
      <p:ext uri="{BB962C8B-B14F-4D97-AF65-F5344CB8AC3E}">
        <p14:creationId xmlns:p14="http://schemas.microsoft.com/office/powerpoint/2010/main" val="1048040447"/>
      </p:ext>
    </p:extLst>
  </p:cSld>
  <p:clrMapOvr>
    <a:masterClrMapping/>
  </p:clrMapOvr>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968</Words>
  <Application>Microsoft Office PowerPoint</Application>
  <PresentationFormat>Widescreen</PresentationFormat>
  <Paragraphs>137</Paragraphs>
  <Slides>24</Slides>
  <Notes>5</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Calibri</vt:lpstr>
      <vt:lpstr>Lucida Handwriting</vt:lpstr>
      <vt:lpstr>1_Tema do Office</vt:lpstr>
      <vt:lpstr>Funções Executivas e o Desenvolvimento Emocional</vt:lpstr>
      <vt:lpstr>FUNÇÕES COGNITIVAS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TDAH e ansiedade</vt:lpstr>
      <vt:lpstr>Apresentação do PowerPoint</vt:lpstr>
      <vt:lpstr>Apresentação do PowerPoint</vt:lpstr>
      <vt:lpstr>Treino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Funções Executivas e o Desenvolvimento Emocional</dc:title>
  <dc:creator>Lívia Eugênio</dc:creator>
  <cp:lastModifiedBy>Lívia Eugênio</cp:lastModifiedBy>
  <cp:revision>5</cp:revision>
  <dcterms:created xsi:type="dcterms:W3CDTF">2017-08-27T04:01:58Z</dcterms:created>
  <dcterms:modified xsi:type="dcterms:W3CDTF">2017-09-02T12:05:22Z</dcterms:modified>
</cp:coreProperties>
</file>