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3" r:id="rId3"/>
    <p:sldId id="265" r:id="rId4"/>
    <p:sldId id="266" r:id="rId5"/>
    <p:sldId id="269" r:id="rId6"/>
    <p:sldId id="268" r:id="rId7"/>
    <p:sldId id="261" r:id="rId8"/>
    <p:sldId id="270" r:id="rId9"/>
    <p:sldId id="271" r:id="rId10"/>
    <p:sldId id="256" r:id="rId11"/>
    <p:sldId id="275" r:id="rId12"/>
    <p:sldId id="264" r:id="rId13"/>
    <p:sldId id="276" r:id="rId14"/>
    <p:sldId id="277" r:id="rId15"/>
    <p:sldId id="278" r:id="rId16"/>
    <p:sldId id="26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D3FE-1026-4A1D-BD84-EDBF8401B283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68BD-1F54-4F2F-A906-A8281676E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7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PESQUISAS MÉDICAS</a:t>
            </a:r>
            <a:r>
              <a:rPr lang="pt-BR" baseline="0" dirty="0" smtClean="0"/>
              <a:t> T</a:t>
            </a:r>
            <a:r>
              <a:rPr lang="pt-BR" dirty="0" smtClean="0"/>
              <a:t>RATAM DA NATUREZA, DESENVOLVIMENTO</a:t>
            </a:r>
            <a:r>
              <a:rPr lang="pt-BR" baseline="0" dirty="0" smtClean="0"/>
              <a:t> E TRATAMENTO DOS T. ANSIOSOS EM CRIANÇAS.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9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PREVALENCIA DIVERSIFICADA DEVIDO AOS DIFERENTES MÉTODOS DOS ESTUDOS: METODOLOGIA DIAGNÓSTICA, SELEÇÃO DAS POPULAÇÕES, USO DE DIFERENTES</a:t>
            </a:r>
            <a:r>
              <a:rPr lang="pt-BR" baseline="0" dirty="0" smtClean="0"/>
              <a:t> ESCALAS.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8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TEMPERAMENTO: SÃO OS MAIS ESTUDADOS: COMPORTAMENTO INIBIDO-IN</a:t>
            </a:r>
            <a:r>
              <a:rPr lang="es-ES" dirty="0" smtClean="0"/>
              <a:t>i</a:t>
            </a:r>
            <a:r>
              <a:rPr lang="pt-BR" baseline="0" dirty="0" smtClean="0"/>
              <a:t>TROVERTIDO, TIMIDEZ, TEMOR, RETRAÍDO.</a:t>
            </a:r>
          </a:p>
          <a:p>
            <a:r>
              <a:rPr lang="pt-BR" baseline="0" dirty="0" smtClean="0"/>
              <a:t>ESTUDOS ,MOSTRAM QUE BBS DE 3-6 MESES QUE  MOSTRAM ALTOS NÍVEIS DE EXCITAÇÃO E  EMOTIVIDADE ESTÃO EM MAIOR RISCO DE MOSTRAR ALTA INIBIÇÃO ENTRE 2 A 5 ANOS.</a:t>
            </a:r>
          </a:p>
          <a:p>
            <a:r>
              <a:rPr lang="pt-BR" baseline="0" dirty="0" smtClean="0"/>
              <a:t>E QUE PRÉ-ESCOLARES QUE SÃO INIBIDOS TÊM MAIS CHANCE DE APRESENTAR ANSIEDADE NO PERÍODO ESCOLAR E DA  ADOLESCÊNCIA.</a:t>
            </a:r>
          </a:p>
          <a:p>
            <a:r>
              <a:rPr lang="pt-BR" baseline="0" dirty="0" smtClean="0"/>
              <a:t>E QUE PRÉ-ESCOLARES INIBIDOS SE TORNARÃO ESCOLARES E ADOLESCENTES COM MAIS CHANCES DE DESENVOLVER ANSIEDADE.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8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FATORES GENÉTICOS:</a:t>
            </a:r>
          </a:p>
          <a:p>
            <a:r>
              <a:rPr lang="pt-BR" dirty="0" smtClean="0"/>
              <a:t>FATORES TRANSMISSÃO FAMILIAR:</a:t>
            </a:r>
          </a:p>
          <a:p>
            <a:r>
              <a:rPr lang="pt-BR" baseline="0" dirty="0" smtClean="0"/>
              <a:t>TEMPERAMENTO: SÃO OS MAIS ESTUDADOS: COMPORTAMENTO INIBIDO-INTROVERTIDO, TIMIDEZ, TEMOR, RETRAÍDO.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8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SINTOMA CHAVE: EVITAÇÃO OU ALGO</a:t>
            </a:r>
            <a:r>
              <a:rPr lang="pt-BR" baseline="0" dirty="0" smtClean="0"/>
              <a:t> MAIS SUTIL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3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DIFERENTE DO ADULTO A CRIANÇA</a:t>
            </a:r>
            <a:r>
              <a:rPr lang="pt-BR" baseline="0" dirty="0" smtClean="0"/>
              <a:t> E ADOLESCENTE PODE NÃO TER A PERCEPÇÃO DO QUE A INCOMODA.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87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PENSAMENTOS: 1) (Nota: crianças muito pequenas podem não conseguir identificar pensamentos de medo específicos):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68BD-1F54-4F2F-A906-A8281676EE1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5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5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3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5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03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3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11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8BB5-A763-45D9-8999-3527B4493870}" type="datetimeFigureOut">
              <a:rPr lang="pt-BR" smtClean="0"/>
              <a:t>02/09/2017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0945-7C55-43C7-B467-062992A2F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95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ANSIEDADE PATOLÓGICA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0" y="2848769"/>
            <a:ext cx="2857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PESQUISAS MÉDICAS NOS ÚLTIMOS 20 ANOS DESCREVEM NATUREZA, EVOLUÇÃO E TRATAMENTO.</a:t>
            </a:r>
          </a:p>
          <a:p>
            <a:r>
              <a:rPr lang="pt-BR" sz="2000" dirty="0" smtClean="0"/>
              <a:t>TRATAMENTO DA ANSIEDADE NA INFÂNCIA E ADOLESCÊNCIA MINIMIZA OS AGRAVOS À SAÚDE NA VIDA ADULTA (OMS).</a:t>
            </a:r>
          </a:p>
          <a:p>
            <a:r>
              <a:rPr lang="pt-BR" sz="2000" dirty="0" smtClean="0"/>
              <a:t>FOCO ATUAL ESTÁ NA PREVENÇÃO E NA RELAÇÃO ANSIEDADE-DEPRESSÃO.</a:t>
            </a:r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887" y="638132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GOOGLE IMAGES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191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sz="3200" dirty="0" smtClean="0"/>
              <a:t>TRANSTORNO DE ANSIEDADE GENERALIZADA &amp; </a:t>
            </a:r>
            <a:br>
              <a:rPr lang="pt-BR" sz="3200" dirty="0" smtClean="0"/>
            </a:br>
            <a:r>
              <a:rPr lang="pt-BR" sz="3200" dirty="0" smtClean="0"/>
              <a:t>SOMATIZAÇÕES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58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TRANSTORNO DE ANSIEDADE GENERALIZADA (TAG)</a:t>
            </a:r>
            <a:endParaRPr lang="pt-BR" sz="32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DEVE ATRAPALHAR A FUNCIONALIDADE DA CRIANÇA, CAUSANDO PREJUÍZO.</a:t>
            </a:r>
          </a:p>
          <a:p>
            <a:r>
              <a:rPr lang="pt-BR" dirty="0" smtClean="0"/>
              <a:t>DEVE CAUSAR SOFRIMENTO E PELO MENOS TRÊS SINTOMAS FÍSICOS.</a:t>
            </a:r>
          </a:p>
          <a:p>
            <a:r>
              <a:rPr lang="pt-BR" dirty="0" smtClean="0"/>
              <a:t>DEVE OCORRER POR UM PERÍODO DE TEMPO PROLONGADO – MÍNIMO 6 MESES, NA MAIOR PARTE DO TEMPO.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64288" y="51571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GOOGLE IMAGES</a:t>
            </a:r>
            <a:endParaRPr lang="pt-BR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320124" cy="20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4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TRANSTORNO DE ANSIEDADE GENERALIZADA (TAG)</a:t>
            </a:r>
            <a:endParaRPr lang="pt-BR" sz="28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9416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39552" y="4077072"/>
            <a:ext cx="3816424" cy="2448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SINTOMAS FÍSICOS</a:t>
            </a:r>
          </a:p>
          <a:p>
            <a:r>
              <a:rPr lang="pt-BR" sz="1400" dirty="0" smtClean="0"/>
              <a:t>INCAPAZ DE FICAR QUIETO</a:t>
            </a:r>
          </a:p>
          <a:p>
            <a:r>
              <a:rPr lang="pt-BR" sz="1400" dirty="0" smtClean="0"/>
              <a:t>IRRITÁVEL</a:t>
            </a:r>
          </a:p>
          <a:p>
            <a:r>
              <a:rPr lang="pt-BR" sz="1400" dirty="0" smtClean="0"/>
              <a:t>CANSADO</a:t>
            </a:r>
          </a:p>
          <a:p>
            <a:r>
              <a:rPr lang="pt-BR" sz="1400" dirty="0" smtClean="0"/>
              <a:t>DORES MUSCULARES (MUITAS VEZES NO PESCOÇO E NOS OMBROS)</a:t>
            </a:r>
          </a:p>
          <a:p>
            <a:r>
              <a:rPr lang="pt-BR" sz="1400" dirty="0" smtClean="0"/>
              <a:t>DORES DE CABEÇA</a:t>
            </a:r>
          </a:p>
          <a:p>
            <a:r>
              <a:rPr lang="pt-BR" sz="1400" dirty="0" smtClean="0"/>
              <a:t>DOR DE ESTÔMAGO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053639" y="4105347"/>
            <a:ext cx="3600400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39552" y="1268760"/>
            <a:ext cx="3816424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PENSAMENTOS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ALGO RUIM ACONTECER COM MÃE OU PAI?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HOUVESSE UM TERREMOTO E A CASA FOSSE DESTRUÍDA?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A AVÓ NÃO ME APANHAR DEPOIS DA ESCOLA?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A CAMADA DE OZÔNIO CONTINUAR A FICAR MAIS FINA?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EU TIVER CÂNCER?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EU NÃO ENTRAR NA UNIVERSIDADE?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 SE ALGUÉM ENTRAR EM NOSSA CASA ENQUANTO ESTAMOS FORA?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053639" y="1268760"/>
            <a:ext cx="3600400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COMPORTAMENTOS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BIRRAS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DIFICULDADE EM PRESTAR ATENÇÃO OU SE CONCENTRAR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DIFICULDADES NO SONO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ESTUDO EXCESSIVO 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BUSCA DE TRANQUILIDADE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CRIAÇÃO DE LISTA EXCESSIVA OU NÃO RAZOÁVEL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PROCRASTINAR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RECUSA DA ESCOLA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EMOÇÕES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ANSIEDADE / PREOCUPAÇÃO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TRISTEZA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RAIVA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VERGONHA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CULPA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CASO YASMIN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 smtClean="0"/>
              <a:t>YASMIN TEM NOVE ANOS. TODO MUNDO COMENTA COMO É GENTIL, ATENCIOSA E SÁBIA. EMBORA OS PAIS DELA ESTEJAM GRATOS PELA COMPAIXÃO DE YASMIN, ELES SE PREOCUPAM COM O CUSTO DAS PREOCUPAÇÕES. POR EXEMPLO, SUA MÃE DIZ QUE YASMIN SE PREOCUPA EM TRAZER O PRESENTE PERFEITO PARA A FESTA DE ANIVERSÁRIO DE UM AMIGO, OU SE O GATO TEM BASTANTE ÁGUA POTÁVEL DURANTE O DIA. ELA SE PREOCUPA COM A SEGURANÇA DOS SEM-TETO, O AQUECIMENTO GLOBAL E UM POSSÍVEL TSUNAMI. QUANDO SEU IRMÃOZINHO FICA COM FEBRE, YASMIN FICA CONVENCIDA DE QUE SÃO SINTOMAS DE ALGO MUITO PIOR, E NADA PARECE CONVENCER A ELA DE OUTRA FORMA.</a:t>
            </a:r>
          </a:p>
          <a:p>
            <a:pPr algn="just"/>
            <a:r>
              <a:rPr lang="pt-BR" dirty="0" smtClean="0"/>
              <a:t>É COMO SE A PREOCUPAÇÃO FOSSE UM ALVO EM MOVIMENTO E YASMIN SEMPRE TENTASSE ALCANÇÁ-LO. AO LONGO DOS ÚLTIMOS MESES, ELA TEM TIDO TERRÍVEIS DORES DE ESTÔMAGO PELA MANHÃ E ÀS VEZES VOMITA ANTES DE IR À ESCOLA. QUANDO SUA MÃE SUGERE QUE ELA FIQUE EM CASA E DESCANSE, YASMIN ENTRA EM DESESPERO POR PENSAR QUE PODE PERDER MUITOS TRABALHO ESCOLARES E FICAR PARA TRÁS. SE SUA MÃE INSISTE QUE DEVA IR À ESCOLA, YASMIN SE PREOCUPA QUE ELA PASSARÁ DOENÇA PARA OS COLEGAS. A MÃE DE YASMIN DIZ QUE, EMBORA ELA TENHA MUITOS AMIGOS, ELA OS OUVIU PROVOCANDO YASMIN COM BRINCADEIRAS POR SE PREOCUPAR DEMAIS, O QUE PREJUDICA OS SENTIMENTOS DE YASMIN.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52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VÍDEO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MY GIRL</a:t>
            </a:r>
            <a:endParaRPr lang="pt-BR" sz="20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87147"/>
              </p:ext>
            </p:extLst>
          </p:nvPr>
        </p:nvGraphicFramePr>
        <p:xfrm>
          <a:off x="3117850" y="3208338"/>
          <a:ext cx="29067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Objeto de Shell de Gerenciador" showAsIcon="1" r:id="rId3" imgW="2907360" imgH="440280" progId="Package">
                  <p:embed/>
                </p:oleObj>
              </mc:Choice>
              <mc:Fallback>
                <p:oleObj name="Objeto de Shell de Gerenciador" showAsIcon="1" r:id="rId3" imgW="29073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7850" y="3208338"/>
                        <a:ext cx="29067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44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VÍDEO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CASO JACOB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72594"/>
              </p:ext>
            </p:extLst>
          </p:nvPr>
        </p:nvGraphicFramePr>
        <p:xfrm>
          <a:off x="3916363" y="3208338"/>
          <a:ext cx="1311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Objeto de Shell de Gerenciador" showAsIcon="1" r:id="rId3" imgW="1311120" imgH="440280" progId="Package">
                  <p:embed/>
                </p:oleObj>
              </mc:Choice>
              <mc:Fallback>
                <p:oleObj name="Objeto de Shell de Gerenciador" showAsIcon="1" r:id="rId3" imgW="13111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6363" y="3208338"/>
                        <a:ext cx="1311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14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US" sz="1400" dirty="0" smtClean="0"/>
          </a:p>
          <a:p>
            <a:pPr algn="just"/>
            <a:r>
              <a:rPr lang="en-US" sz="1400" dirty="0" err="1" smtClean="0"/>
              <a:t>Rapee</a:t>
            </a:r>
            <a:r>
              <a:rPr lang="en-US" sz="1400" dirty="0" smtClean="0"/>
              <a:t> RM, </a:t>
            </a:r>
            <a:r>
              <a:rPr lang="en-US" sz="1400" dirty="0" err="1" smtClean="0"/>
              <a:t>Schniering</a:t>
            </a:r>
            <a:r>
              <a:rPr lang="en-US" sz="1400" dirty="0" smtClean="0"/>
              <a:t> CA, Hudson JL (2009). Anxiety disorders during childhood and adolescence: Origins and treatment. Annual Review of Clinical Psychology, 5:311-341.</a:t>
            </a:r>
          </a:p>
          <a:p>
            <a:pPr algn="just"/>
            <a:r>
              <a:rPr lang="en-US" sz="1400" dirty="0" smtClean="0"/>
              <a:t>Fox NA, Henderson HA, Marshall PJ et al (2005). Behavioral inhibition: Linking biology and behavior within a developmental framework. Annual Review of Psychology, 56:235-262.</a:t>
            </a:r>
            <a:endParaRPr lang="pt-BR" sz="1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Pine DS, Cohen P, Gurley D et al (1998). The risk for early-adulthood anxiety and depressive disorders in adolescents with anxiety and depressive disorders. Archives of General Psychiatry, 55:56- 64.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6439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ANSIEDADE PATOLÓGICA</a:t>
            </a:r>
            <a:br>
              <a:rPr lang="pt-BR" dirty="0" smtClean="0"/>
            </a:br>
            <a:r>
              <a:rPr lang="pt-BR" sz="3100" dirty="0" smtClean="0"/>
              <a:t>ESTUDOS LONGITUDINAIS</a:t>
            </a:r>
            <a:endParaRPr lang="pt-BR" sz="31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POUCO ÍNDICE DE REMISSÃO ESPONTÂNEA.</a:t>
            </a:r>
          </a:p>
          <a:p>
            <a:r>
              <a:rPr lang="pt-BR" sz="2000" dirty="0" smtClean="0"/>
              <a:t>TÊM PSICOPATOLOGIA DAS MAIS ESTÁVEIS, OCASIONANDO PERSISTÊNCIA NA ADOLESCÊNCIA E  VIDA ADULTA.</a:t>
            </a:r>
          </a:p>
          <a:p>
            <a:r>
              <a:rPr lang="pt-BR" sz="2000" dirty="0" smtClean="0"/>
              <a:t>RISCO DO ADULTO SOFRER COM USO DE SUBSTÂNCIAS, DEPRESSÃO E SUICÍDIO.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7638"/>
            <a:ext cx="3312368" cy="21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638132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(</a:t>
            </a:r>
            <a:r>
              <a:rPr lang="pt-BR" sz="1400" dirty="0" err="1" smtClean="0"/>
              <a:t>Rapee</a:t>
            </a:r>
            <a:r>
              <a:rPr lang="pt-BR" sz="1400" dirty="0" smtClean="0"/>
              <a:t> &amp; </a:t>
            </a:r>
            <a:r>
              <a:rPr lang="pt-BR" sz="1400" dirty="0" err="1" smtClean="0"/>
              <a:t>cols</a:t>
            </a:r>
            <a:r>
              <a:rPr lang="pt-BR" sz="1400" dirty="0" smtClean="0"/>
              <a:t>, 2009)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50186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GOOGLE IMAGES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7529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ANSIEDADE PATOLÓGICA</a:t>
            </a:r>
            <a:br>
              <a:rPr lang="pt-BR" dirty="0" smtClean="0"/>
            </a:br>
            <a:r>
              <a:rPr lang="pt-BR" sz="3100" dirty="0" smtClean="0"/>
              <a:t>ESTUDOS DE PREVALÊNCIA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CERCA DE 5% DAS CRIANÇAS E ADOLESCENTES NA POPULAÇÃO OCIDENTAL.</a:t>
            </a:r>
          </a:p>
          <a:p>
            <a:r>
              <a:rPr lang="pt-BR" sz="2000" dirty="0" smtClean="0"/>
              <a:t> ALTA PREVALÊNCIA: FOBIAS ESPECÍFICAS</a:t>
            </a:r>
          </a:p>
          <a:p>
            <a:r>
              <a:rPr lang="pt-BR" sz="2000" dirty="0" smtClean="0"/>
              <a:t>MODERADA PREVALÊNCIA: ANSIEDADE DE SEPARAÇÃO, GENERALIZADA E SOCIAL.</a:t>
            </a:r>
          </a:p>
          <a:p>
            <a:r>
              <a:rPr lang="pt-BR" sz="2000" dirty="0" smtClean="0"/>
              <a:t>BAIXA PREVALÊNCIA: TOC (T. OBSESSIVO-COMPULSIVO) E 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TEPT(T. ESTRESSE PÓS TRAUMÁTICO). </a:t>
            </a:r>
          </a:p>
          <a:p>
            <a:r>
              <a:rPr lang="pt-BR" sz="2000" dirty="0" smtClean="0"/>
              <a:t>GÊNERO: SIMILAR ANTES DA ADOLESCÊNCIA E PREDOMINANTE EM MENINAS ADOLESCENTES.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52120" y="61653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(Pine &amp; </a:t>
            </a:r>
            <a:r>
              <a:rPr lang="pt-BR" sz="1400" dirty="0" err="1" smtClean="0"/>
              <a:t>cols</a:t>
            </a:r>
            <a:r>
              <a:rPr lang="pt-BR" sz="1400" dirty="0" smtClean="0"/>
              <a:t>, 1998)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371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ESTUDOS DE PREVALÊNCIA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IDADE DE INÍCIO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2800" dirty="0" smtClean="0"/>
          </a:p>
          <a:p>
            <a:r>
              <a:rPr lang="es-ES" sz="2800" dirty="0" smtClean="0"/>
              <a:t>FOBIAS DE ANIMAIS:  6 – 7 ANOS.</a:t>
            </a:r>
          </a:p>
          <a:p>
            <a:r>
              <a:rPr lang="es-ES" sz="2800" dirty="0" smtClean="0"/>
              <a:t>T. ANSIEDADE DE SEPARAÇÃO:  7-8 ANOS.</a:t>
            </a:r>
          </a:p>
          <a:p>
            <a:r>
              <a:rPr lang="es-ES" sz="2800" dirty="0" smtClean="0"/>
              <a:t>T. ANSIEDADE GENERALIZADA (TAG):  10 – 12 ANOS.</a:t>
            </a:r>
          </a:p>
          <a:p>
            <a:r>
              <a:rPr lang="es-ES" sz="2800" dirty="0" smtClean="0"/>
              <a:t>T. ANSIEDADE SOCIAL:  11 – 13 ANOS.</a:t>
            </a:r>
          </a:p>
          <a:p>
            <a:r>
              <a:rPr lang="es-ES" sz="2800" dirty="0" smtClean="0"/>
              <a:t>T. OBSESSIVO-COMPULSIVO:  11 – 15 ANOS</a:t>
            </a:r>
          </a:p>
          <a:p>
            <a:r>
              <a:rPr lang="es-ES" sz="2800" dirty="0" smtClean="0"/>
              <a:t>T. PÂNICO:  22 – 24 ANOS.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274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ANSIEDADE PATOLÓGICA</a:t>
            </a:r>
            <a:br>
              <a:rPr lang="pt-BR" dirty="0" smtClean="0"/>
            </a:br>
            <a:r>
              <a:rPr lang="pt-BR" sz="3100" dirty="0" smtClean="0"/>
              <a:t>TEMPERAMENTO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RETRAIMENTO FRENTE AO NOVO</a:t>
            </a:r>
          </a:p>
          <a:p>
            <a:r>
              <a:rPr lang="es-ES" sz="2000" dirty="0" smtClean="0"/>
              <a:t>DEMORA EM SE RELACIONAR COM ESTRANHOS OU COM PARES.</a:t>
            </a:r>
          </a:p>
          <a:p>
            <a:r>
              <a:rPr lang="es-ES" sz="2000" dirty="0" smtClean="0"/>
              <a:t>NÃO SORRIEM.</a:t>
            </a:r>
          </a:p>
          <a:p>
            <a:r>
              <a:rPr lang="es-ES" sz="2000" dirty="0" smtClean="0"/>
              <a:t>MANTÉM MUITA PROXIMIDADE COM UMA DE SUAS FIGURAS DE APEGO.</a:t>
            </a:r>
          </a:p>
          <a:p>
            <a:r>
              <a:rPr lang="es-ES" sz="2000" dirty="0" smtClean="0"/>
              <a:t>NÃO CONVERSAM.</a:t>
            </a:r>
          </a:p>
          <a:p>
            <a:r>
              <a:rPr lang="es-ES" sz="2000" dirty="0" smtClean="0"/>
              <a:t>EXERCEM POUCO CONTATO VISUAL, OU EVITAM O OLHAR.</a:t>
            </a:r>
          </a:p>
          <a:p>
            <a:r>
              <a:rPr lang="es-ES" sz="2000" dirty="0" smtClean="0"/>
              <a:t>NÃO BUSCAM EXPLORAR SITUAÇÕES NOVAS.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52120" y="61653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(Fox &amp; cols., 2005)</a:t>
            </a:r>
            <a:endParaRPr lang="pt-BR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8277"/>
            <a:ext cx="4038600" cy="21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164288" y="51571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GOOGLE IMAGES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9003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ANSIEDADE PATOLÓGICA</a:t>
            </a:r>
            <a:br>
              <a:rPr lang="pt-BR" dirty="0" smtClean="0"/>
            </a:br>
            <a:r>
              <a:rPr lang="pt-BR" sz="2700" dirty="0" smtClean="0"/>
              <a:t>FATORES DE RISCO E MANTENEDORES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pPr algn="just"/>
            <a:r>
              <a:rPr lang="pt-BR" sz="2000" dirty="0" smtClean="0"/>
              <a:t>FATORES GENÉTICOS</a:t>
            </a:r>
            <a:r>
              <a:rPr lang="pt-BR" sz="2000" dirty="0"/>
              <a:t>: </a:t>
            </a:r>
            <a:r>
              <a:rPr lang="pt-BR" sz="2000" dirty="0" smtClean="0"/>
              <a:t>NÃO HÁ DÚVIDA DE QUE OS TRANSTORNOS DE ANSIEDADE SÃO TRANSMITIDOS GENETICAMENTE. AS MELHORES ESTIMATIVAS INDICAM QUE CERCA DE 40% DA VARIÂNCIA DOS SINTOMAS DE ANSIEDADE E NOS DIAGNÓSTICOS DE TRANSTORNO DE ANSIEDADE É MEDIADA POR FATORES GENÉTICOS.</a:t>
            </a:r>
          </a:p>
          <a:p>
            <a:pPr algn="just"/>
            <a:r>
              <a:rPr lang="pt-BR" sz="2000" dirty="0" smtClean="0"/>
              <a:t>FATORES DE TRANSMISSÃO FAMILIAR: A ANSIEDADE É HEREDITÁRIA. PARENTES DE PRIMEIRO GRAU DE PESSOAS COM T. ANSIEDADE TÊM RISCO SIGNIFICATIVAMENTE MAIOR DE TEREM TAMBÉM, ASSIM COMO T. DEPRESSIVO.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52120" y="61653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(Pine &amp; </a:t>
            </a:r>
            <a:r>
              <a:rPr lang="pt-BR" sz="1400" dirty="0" err="1" smtClean="0"/>
              <a:t>cols</a:t>
            </a:r>
            <a:r>
              <a:rPr lang="pt-BR" sz="1400" dirty="0" smtClean="0"/>
              <a:t>, 1998)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3040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Transtornos de Ansiedade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228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115616" y="1772816"/>
            <a:ext cx="4752528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95736" y="24928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/>
              <a:t>E</a:t>
            </a:r>
            <a:r>
              <a:rPr lang="pt-BR" sz="4000" dirty="0" err="1" smtClean="0"/>
              <a:t>vitação</a:t>
            </a:r>
            <a:endParaRPr lang="pt-BR" sz="40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15616" y="4293096"/>
            <a:ext cx="4752528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63688" y="4429271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Incerteza</a:t>
            </a:r>
          </a:p>
          <a:p>
            <a:r>
              <a:rPr lang="pt-BR" sz="2800" dirty="0" smtClean="0"/>
              <a:t>Indecisão</a:t>
            </a:r>
          </a:p>
          <a:p>
            <a:r>
              <a:rPr lang="pt-BR" sz="2800" dirty="0" smtClean="0"/>
              <a:t>Retraimento</a:t>
            </a:r>
          </a:p>
          <a:p>
            <a:r>
              <a:rPr lang="pt-BR" sz="2800" dirty="0" smtClean="0"/>
              <a:t>Atividades Ritualizadas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5341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ANSIEDADE PATOLÓGICA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QUANDO SUSPEITAR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7806"/>
            <a:ext cx="5256584" cy="2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20445" y="2064111"/>
            <a:ext cx="20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RED FLAG!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11760" y="5390193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 SE........?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O QUE ACONTECE SE.....?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80312" y="623829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GOOGLE IMAGES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4705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ANSIEDADE PATOLÓGICA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FF0000"/>
                </a:solidFill>
              </a:rPr>
              <a:t>SINAIS DE ALARME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DEMONSTRAM  ESTRESSE FORA DE PROPORÇÃO PARA A SITUAÇÃO: CHORANDO, COM SINTOMAS FÍSICOS, TRISTEZA, RAIVA, FRUSTRAÇÃO, DESESPERANÇA, CONSTRANGIMENTO, INCONSOLÁVEL.</a:t>
            </a:r>
          </a:p>
          <a:p>
            <a:r>
              <a:rPr lang="pt-BR" dirty="0" smtClean="0"/>
              <a:t>FACILMENTE ANGUSTIADO, OU AGITADO QUANDO EM UMA SITUAÇÃO ESTRESSANTE.</a:t>
            </a:r>
          </a:p>
          <a:p>
            <a:r>
              <a:rPr lang="pt-BR" dirty="0" smtClean="0"/>
              <a:t>DORES DE CABEÇA, DOR DE ESTÔMAGO, REGULARMENTE MUITO DOENTE PARA IR À ESCOLA</a:t>
            </a:r>
          </a:p>
          <a:p>
            <a:r>
              <a:rPr lang="pt-BR" dirty="0" smtClean="0"/>
              <a:t>ANSIEDADE ANTECIPATÓRIA, HORAS PREOCUPANTES, DIAS E SEMANAS À FRENTE DO EVENTO.</a:t>
            </a:r>
          </a:p>
          <a:p>
            <a:r>
              <a:rPr lang="pt-BR" dirty="0" smtClean="0"/>
              <a:t>PERTURBAÇÕES DO SONO COM DIFICULDADE EM ADORMECER, PESADELOS FREQUENTES, DIFICULDADE EM DORMIR  SOZINHO.</a:t>
            </a:r>
          </a:p>
          <a:p>
            <a:r>
              <a:rPr lang="pt-BR" dirty="0" smtClean="0"/>
              <a:t>PERFECCIONISMO, AUTOCRÍTICA, PADRÕES MUITO ALTOS  -  NÃO FAZEM NADA DE BOM O SUFICIENTE.</a:t>
            </a:r>
          </a:p>
          <a:p>
            <a:r>
              <a:rPr lang="pt-BR" dirty="0" smtClean="0"/>
              <a:t>EXCESSIVAMENTE RESPONSÁVEL, PESSOAS AGRADÁVEIS, PREOCUPAÇÃO EXCESSIVA DE QUE OUTROS ESTÃO CHATEADOS COM ELE OU ELA, DESCULPA DESNECESSÁRIA.</a:t>
            </a:r>
          </a:p>
          <a:p>
            <a:r>
              <a:rPr lang="pt-BR" dirty="0" smtClean="0"/>
              <a:t>RECUSAR-SE A PARTICIPAR DE ATIVIDADES ESPERADAS, RECUSAR-SE A FREQUENTAR A ESCOLA.</a:t>
            </a:r>
          </a:p>
          <a:p>
            <a:r>
              <a:rPr lang="pt-BR" dirty="0" smtClean="0"/>
              <a:t>INTERRUPÇÃO DO FUNCIONAMENTO DA CRIANÇA OU DA FAMÍLIA, CASAS DE AMIGOS, ATIVIDADES RELIGIOSAS, ENCONTROS FAMILIARES, EVENTOS SOCIAIS.</a:t>
            </a:r>
          </a:p>
          <a:p>
            <a:r>
              <a:rPr lang="pt-BR" dirty="0" smtClean="0"/>
              <a:t>TEMPO EXCESSIVO DEDICADO A CONSOLAR A CRIANÇA SOBRE A ANGÚSTIA COM SITUAÇÕES COMUNS.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688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</TotalTime>
  <Words>1290</Words>
  <Application>Microsoft Office PowerPoint</Application>
  <PresentationFormat>Apresentação na tela (4:3)</PresentationFormat>
  <Paragraphs>156</Paragraphs>
  <Slides>16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Tema do Office</vt:lpstr>
      <vt:lpstr>Objeto de Shell de Gerenciador</vt:lpstr>
      <vt:lpstr>Pacote</vt:lpstr>
      <vt:lpstr>ANSIEDADE PATOLÓGICA</vt:lpstr>
      <vt:lpstr>ANSIEDADE PATOLÓGICA ESTUDOS LONGITUDINAIS</vt:lpstr>
      <vt:lpstr>ANSIEDADE PATOLÓGICA ESTUDOS DE PREVALÊNCIA</vt:lpstr>
      <vt:lpstr>ESTUDOS DE PREVALÊNCIA IDADE DE INÍCIO</vt:lpstr>
      <vt:lpstr>ANSIEDADE PATOLÓGICA TEMPERAMENTO</vt:lpstr>
      <vt:lpstr>ANSIEDADE PATOLÓGICA FATORES DE RISCO E MANTENEDORES</vt:lpstr>
      <vt:lpstr>Transtornos de Ansiedade</vt:lpstr>
      <vt:lpstr> ANSIEDADE PATOLÓGICA QUANDO SUSPEITAR </vt:lpstr>
      <vt:lpstr>ANSIEDADE PATOLÓGICA SINAIS DE ALARME</vt:lpstr>
      <vt:lpstr>TRANSTORNO DE ANSIEDADE GENERALIZADA &amp;  SOMATIZAÇÕES</vt:lpstr>
      <vt:lpstr>TRANSTORNO DE ANSIEDADE GENERALIZADA (TAG)</vt:lpstr>
      <vt:lpstr>TRANSTORNO DE ANSIEDADE GENERALIZADA (TAG)</vt:lpstr>
      <vt:lpstr>CASO YASMIN</vt:lpstr>
      <vt:lpstr>VÍDEO</vt:lpstr>
      <vt:lpstr>VÍDEO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TRANSTORNO DE ANSIEDADE GENERALIZADA  SOMATIZAÇÕES</dc:title>
  <dc:creator>Levi azevedo</dc:creator>
  <cp:lastModifiedBy>Levi azevedo</cp:lastModifiedBy>
  <cp:revision>38</cp:revision>
  <dcterms:created xsi:type="dcterms:W3CDTF">2017-08-27T20:17:21Z</dcterms:created>
  <dcterms:modified xsi:type="dcterms:W3CDTF">2017-09-02T05:02:44Z</dcterms:modified>
</cp:coreProperties>
</file>