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8"/>
  </p:notesMasterIdLst>
  <p:sldIdLst>
    <p:sldId id="257" r:id="rId2"/>
    <p:sldId id="261" r:id="rId3"/>
    <p:sldId id="262" r:id="rId4"/>
    <p:sldId id="266" r:id="rId5"/>
    <p:sldId id="265" r:id="rId6"/>
    <p:sldId id="264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0EABBD-FD01-46C6-B736-CE2C56578AB4}" type="datetimeFigureOut">
              <a:rPr lang="pt-BR" smtClean="0"/>
              <a:t>02/09/2017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E4E1D0-0606-4F16-95C0-DEBF1105890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7693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DURAÇÃO</a:t>
            </a:r>
            <a:r>
              <a:rPr lang="pt-BR" baseline="0" dirty="0" smtClean="0"/>
              <a:t> VÍDEOS: VIDEO 1= 3:20  + VIDEO 2= 4:01.</a:t>
            </a:r>
          </a:p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4E1D0-0606-4F16-95C0-DEBF11058909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91770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ATATQUE DE PÂNICO X T PÂNICO</a:t>
            </a:r>
          </a:p>
          <a:p>
            <a:r>
              <a:rPr lang="pt-BR" dirty="0" smtClean="0"/>
              <a:t>COM AGORAFOBIA E SEM AGORAFOBIA.</a:t>
            </a:r>
          </a:p>
          <a:p>
            <a:r>
              <a:rPr lang="pt-BR" dirty="0" smtClean="0"/>
              <a:t>ataques de pânico inesperados e apresenta apreensão e preocupação persistentes ou mudança comportamental devido aos ataques, então um diagnóstico adicional de transtorno de pânico </a:t>
            </a:r>
          </a:p>
          <a:p>
            <a:r>
              <a:rPr lang="pt-BR" dirty="0" smtClean="0"/>
              <a:t>- Descarta doença coronariana, crise </a:t>
            </a:r>
            <a:r>
              <a:rPr lang="pt-BR" dirty="0" err="1" smtClean="0"/>
              <a:t>hipertireóidea</a:t>
            </a:r>
            <a:r>
              <a:rPr lang="pt-BR" dirty="0" smtClean="0"/>
              <a:t>, uso de drogas.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4E1D0-0606-4F16-95C0-DEBF11058909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60627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dirty="0" smtClean="0"/>
              <a:t>T PÂNICO: caracterizado por ataques de pânico recorrentes acompanhados por uma persistente preocupação com ataques adicionais e alterações mal adaptativas do comportamento.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0E4E1D0-0606-4F16-95C0-DEBF11058909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5119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7220A-5DC7-45AC-87F1-885ABD30CF2C}" type="datetimeFigureOut">
              <a:rPr lang="pt-BR" smtClean="0"/>
              <a:t>02/09/2017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FFF1-DB85-446B-866D-B016F4C411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7220A-5DC7-45AC-87F1-885ABD30CF2C}" type="datetimeFigureOut">
              <a:rPr lang="pt-BR" smtClean="0"/>
              <a:t>02/09/2017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FFF1-DB85-446B-866D-B016F4C411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7220A-5DC7-45AC-87F1-885ABD30CF2C}" type="datetimeFigureOut">
              <a:rPr lang="pt-BR" smtClean="0"/>
              <a:t>02/09/2017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FFF1-DB85-446B-866D-B016F4C411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7220A-5DC7-45AC-87F1-885ABD30CF2C}" type="datetimeFigureOut">
              <a:rPr lang="pt-BR" smtClean="0"/>
              <a:t>02/09/2017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FFF1-DB85-446B-866D-B016F4C411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7220A-5DC7-45AC-87F1-885ABD30CF2C}" type="datetimeFigureOut">
              <a:rPr lang="pt-BR" smtClean="0"/>
              <a:t>02/09/2017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FFF1-DB85-446B-866D-B016F4C411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7220A-5DC7-45AC-87F1-885ABD30CF2C}" type="datetimeFigureOut">
              <a:rPr lang="pt-BR" smtClean="0"/>
              <a:t>02/09/2017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FFF1-DB85-446B-866D-B016F4C411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7220A-5DC7-45AC-87F1-885ABD30CF2C}" type="datetimeFigureOut">
              <a:rPr lang="pt-BR" smtClean="0"/>
              <a:t>02/09/2017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FFF1-DB85-446B-866D-B016F4C411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7220A-5DC7-45AC-87F1-885ABD30CF2C}" type="datetimeFigureOut">
              <a:rPr lang="pt-BR" smtClean="0"/>
              <a:t>02/09/2017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FFF1-DB85-446B-866D-B016F4C411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7220A-5DC7-45AC-87F1-885ABD30CF2C}" type="datetimeFigureOut">
              <a:rPr lang="pt-BR" smtClean="0"/>
              <a:t>02/09/2017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FFF1-DB85-446B-866D-B016F4C41100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7220A-5DC7-45AC-87F1-885ABD30CF2C}" type="datetimeFigureOut">
              <a:rPr lang="pt-BR" smtClean="0"/>
              <a:t>02/09/2017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04FFF1-DB85-446B-866D-B016F4C41100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7220A-5DC7-45AC-87F1-885ABD30CF2C}" type="datetimeFigureOut">
              <a:rPr lang="pt-BR" smtClean="0"/>
              <a:t>02/09/2017</a:t>
            </a:fld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204FFF1-DB85-446B-866D-B016F4C41100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D204FFF1-DB85-446B-866D-B016F4C41100}" type="slidenum">
              <a:rPr lang="pt-BR" smtClean="0"/>
              <a:t>‹nº›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3807220A-5DC7-45AC-87F1-885ABD30CF2C}" type="datetimeFigureOut">
              <a:rPr lang="pt-BR" smtClean="0"/>
              <a:t>02/09/2017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FWvzA1xxKss" TargetMode="External"/><Relationship Id="rId2" Type="http://schemas.openxmlformats.org/officeDocument/2006/relationships/hyperlink" Target="http://c026204.cdn.sapo.io/1/c026204/cld-file/1426522730/6d77c9965e17b15/b37dfc58aad8cd477904b9bb2ba8a75b/obaudoeducador/2015/DSM%20V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youtu.be/thsBnZyUJn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smtClean="0"/>
              <a:t>TRANSTORNO DE PÂNICO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25317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CASO JOÃO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pt-BR" dirty="0" smtClean="0"/>
              <a:t>João </a:t>
            </a:r>
            <a:r>
              <a:rPr lang="pt-BR" dirty="0"/>
              <a:t>é </a:t>
            </a:r>
            <a:r>
              <a:rPr lang="pt-BR" dirty="0" smtClean="0"/>
              <a:t>um garoto </a:t>
            </a:r>
            <a:r>
              <a:rPr lang="pt-BR" dirty="0"/>
              <a:t>de 11 </a:t>
            </a:r>
            <a:r>
              <a:rPr lang="pt-BR" dirty="0" smtClean="0"/>
              <a:t>anos 6 meses, </a:t>
            </a:r>
            <a:r>
              <a:rPr lang="pt-BR" dirty="0"/>
              <a:t>que mora com seus pais e </a:t>
            </a:r>
            <a:r>
              <a:rPr lang="pt-BR" dirty="0" smtClean="0"/>
              <a:t>um irmão </a:t>
            </a:r>
            <a:r>
              <a:rPr lang="pt-BR" dirty="0"/>
              <a:t>mais velho. </a:t>
            </a:r>
            <a:r>
              <a:rPr lang="pt-BR" dirty="0" smtClean="0"/>
              <a:t>Quando bebê</a:t>
            </a:r>
            <a:r>
              <a:rPr lang="pt-BR" dirty="0"/>
              <a:t>, </a:t>
            </a:r>
            <a:r>
              <a:rPr lang="pt-BR" dirty="0" smtClean="0"/>
              <a:t>tinha muita cólica, chorava muito. Sempre manifestava dificuldades em tolerar mudanças como entrada na creche e mudanças na escola, além de aceitar rotinas de casa. A mãe diz que sempre notou uma “sensibilidade” diferente do outro filho, que é mais previsível. Há um ano atrás, durante de uma viagem de ônibus para se consultar no HGF, teve um quadro de “passar mal, em que ficou “totalmente branco e sem sangue”, suou muito e vomitou bastante. Não sabia dizer o que sentia. Tiveram que voltar de taxi, porque se recusou a entrar no ônibus. Passou a ter episódios semelhantes na escola, e a mãe era chamada constante na escola para levá-lo para casa. Foi consultado várias vezes na UPA e realizou ECG e Raio X de tórax, que se revelaram normais. Consultou um pediatra que diagnosticou Síndrome vaso-vagal. Parou de brincar na rua e na casa de vizinhos. Há um ano não vai a escola.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041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VÍDEO 1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/>
              <a:t>https://youtu.be/thsBnZyUJns</a:t>
            </a:r>
          </a:p>
        </p:txBody>
      </p:sp>
    </p:spTree>
    <p:extLst>
      <p:ext uri="{BB962C8B-B14F-4D97-AF65-F5344CB8AC3E}">
        <p14:creationId xmlns:p14="http://schemas.microsoft.com/office/powerpoint/2010/main" val="2863157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VÍDEO 2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https://youtu.be/FWvzA1xxKss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710533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pt-BR" dirty="0" smtClean="0"/>
              <a:t>ATAQUE DE PÂNICO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pt-BR" sz="2600" dirty="0" smtClean="0"/>
              <a:t>SURTO ABRUPTO DE MEDO OU DESCONFORTO INTENSO.</a:t>
            </a:r>
          </a:p>
          <a:p>
            <a:r>
              <a:rPr lang="pt-BR" sz="2600" dirty="0" smtClean="0"/>
              <a:t>PICO EM </a:t>
            </a:r>
            <a:r>
              <a:rPr lang="pt-BR" sz="2600" b="1" dirty="0" smtClean="0"/>
              <a:t>10 MINUTOS</a:t>
            </a:r>
            <a:r>
              <a:rPr lang="pt-BR" sz="2600" dirty="0" smtClean="0"/>
              <a:t>.</a:t>
            </a:r>
          </a:p>
          <a:p>
            <a:endParaRPr lang="pt-BR" dirty="0" smtClean="0"/>
          </a:p>
          <a:p>
            <a:endParaRPr lang="pt-BR" dirty="0"/>
          </a:p>
          <a:p>
            <a:r>
              <a:rPr lang="pt-BR" dirty="0" smtClean="0"/>
              <a:t>4 OU MAIS SINTOMAS: </a:t>
            </a:r>
          </a:p>
          <a:p>
            <a:pPr marL="571500" indent="-457200">
              <a:buAutoNum type="arabicPeriod"/>
            </a:pPr>
            <a:r>
              <a:rPr lang="pt-BR" sz="2600" dirty="0" smtClean="0"/>
              <a:t>Palpitações</a:t>
            </a:r>
            <a:r>
              <a:rPr lang="pt-BR" sz="2600" dirty="0"/>
              <a:t>, coração acelerado, taquicardia</a:t>
            </a:r>
            <a:r>
              <a:rPr lang="pt-BR" sz="2600" dirty="0" smtClean="0"/>
              <a:t>.</a:t>
            </a:r>
          </a:p>
          <a:p>
            <a:pPr marL="571500" indent="-457200">
              <a:buAutoNum type="arabicPeriod"/>
            </a:pPr>
            <a:r>
              <a:rPr lang="pt-BR" sz="2600" dirty="0" smtClean="0"/>
              <a:t>Sudorese</a:t>
            </a:r>
            <a:r>
              <a:rPr lang="pt-BR" sz="2600" dirty="0"/>
              <a:t>. </a:t>
            </a:r>
            <a:endParaRPr lang="pt-BR" sz="2600" dirty="0" smtClean="0"/>
          </a:p>
          <a:p>
            <a:pPr marL="571500" indent="-457200">
              <a:buAutoNum type="arabicPeriod"/>
            </a:pPr>
            <a:r>
              <a:rPr lang="pt-BR" sz="2600" dirty="0" smtClean="0"/>
              <a:t>Tremores ou </a:t>
            </a:r>
            <a:r>
              <a:rPr lang="pt-BR" sz="2600" dirty="0"/>
              <a:t>abalos. </a:t>
            </a:r>
            <a:r>
              <a:rPr lang="pt-BR" sz="2600" dirty="0" smtClean="0"/>
              <a:t> </a:t>
            </a:r>
          </a:p>
          <a:p>
            <a:pPr marL="571500" indent="-457200">
              <a:buAutoNum type="arabicPeriod"/>
            </a:pPr>
            <a:r>
              <a:rPr lang="pt-BR" sz="2600" dirty="0" smtClean="0"/>
              <a:t>Sensações </a:t>
            </a:r>
            <a:r>
              <a:rPr lang="pt-BR" sz="2600" dirty="0"/>
              <a:t>de falta de ar ou </a:t>
            </a:r>
            <a:r>
              <a:rPr lang="pt-BR" sz="2600" dirty="0" smtClean="0"/>
              <a:t>sufocamento</a:t>
            </a:r>
            <a:r>
              <a:rPr lang="pt-BR" sz="2600" dirty="0"/>
              <a:t>. </a:t>
            </a:r>
            <a:endParaRPr lang="pt-BR" sz="2600" dirty="0" smtClean="0"/>
          </a:p>
          <a:p>
            <a:pPr marL="571500" indent="-457200">
              <a:buAutoNum type="arabicPeriod"/>
            </a:pPr>
            <a:r>
              <a:rPr lang="pt-BR" sz="2600" dirty="0" smtClean="0"/>
              <a:t>Sensações </a:t>
            </a:r>
            <a:r>
              <a:rPr lang="pt-BR" sz="2600" dirty="0"/>
              <a:t>de asfixia. </a:t>
            </a:r>
            <a:r>
              <a:rPr lang="pt-BR" sz="2600" dirty="0" smtClean="0"/>
              <a:t> </a:t>
            </a:r>
          </a:p>
          <a:p>
            <a:pPr marL="571500" indent="-457200">
              <a:buAutoNum type="arabicPeriod"/>
            </a:pPr>
            <a:r>
              <a:rPr lang="pt-BR" sz="2600" dirty="0" smtClean="0"/>
              <a:t>Dor </a:t>
            </a:r>
            <a:r>
              <a:rPr lang="pt-BR" sz="2600" dirty="0"/>
              <a:t>ou desconforto torácico. </a:t>
            </a:r>
            <a:r>
              <a:rPr lang="pt-BR" sz="2600" dirty="0" smtClean="0"/>
              <a:t> </a:t>
            </a:r>
          </a:p>
          <a:p>
            <a:pPr marL="571500" indent="-457200">
              <a:buAutoNum type="arabicPeriod"/>
            </a:pPr>
            <a:r>
              <a:rPr lang="pt-BR" sz="2600" dirty="0" smtClean="0"/>
              <a:t>Náusea </a:t>
            </a:r>
            <a:r>
              <a:rPr lang="pt-BR" sz="2600" dirty="0"/>
              <a:t>ou desconforto abdominal</a:t>
            </a:r>
            <a:r>
              <a:rPr lang="pt-BR" sz="2600" dirty="0" smtClean="0"/>
              <a:t>.</a:t>
            </a:r>
          </a:p>
          <a:p>
            <a:pPr marL="571500" indent="-457200">
              <a:buAutoNum type="arabicPeriod"/>
            </a:pPr>
            <a:r>
              <a:rPr lang="pt-BR" sz="2600" dirty="0" smtClean="0"/>
              <a:t>Sensação </a:t>
            </a:r>
            <a:r>
              <a:rPr lang="pt-BR" sz="2600" dirty="0"/>
              <a:t>de tontura, instabilidade, vertigem ou desmaio</a:t>
            </a:r>
            <a:r>
              <a:rPr lang="pt-BR" sz="2600" dirty="0" smtClean="0"/>
              <a:t>. </a:t>
            </a:r>
          </a:p>
          <a:p>
            <a:pPr marL="571500" indent="-457200">
              <a:buAutoNum type="arabicPeriod"/>
            </a:pPr>
            <a:r>
              <a:rPr lang="pt-BR" sz="2600" dirty="0" smtClean="0"/>
              <a:t>Calafrios </a:t>
            </a:r>
            <a:r>
              <a:rPr lang="pt-BR" sz="2600" dirty="0"/>
              <a:t>ou ondas de calor. </a:t>
            </a:r>
            <a:r>
              <a:rPr lang="pt-BR" sz="2600" dirty="0" smtClean="0"/>
              <a:t> </a:t>
            </a:r>
          </a:p>
          <a:p>
            <a:pPr marL="571500" indent="-457200">
              <a:buAutoNum type="arabicPeriod"/>
            </a:pPr>
            <a:r>
              <a:rPr lang="pt-BR" sz="2600" dirty="0" err="1" smtClean="0"/>
              <a:t>Parestesias</a:t>
            </a:r>
            <a:r>
              <a:rPr lang="pt-BR" sz="2600" dirty="0" smtClean="0"/>
              <a:t> </a:t>
            </a:r>
            <a:r>
              <a:rPr lang="pt-BR" sz="2600" dirty="0"/>
              <a:t>(anestesia ou sensações de formigamento). </a:t>
            </a:r>
            <a:r>
              <a:rPr lang="pt-BR" sz="2600" dirty="0" smtClean="0"/>
              <a:t> </a:t>
            </a:r>
          </a:p>
          <a:p>
            <a:pPr marL="571500" indent="-457200">
              <a:buAutoNum type="arabicPeriod"/>
            </a:pPr>
            <a:r>
              <a:rPr lang="pt-BR" sz="2600" dirty="0" smtClean="0"/>
              <a:t>Desrealização </a:t>
            </a:r>
            <a:r>
              <a:rPr lang="pt-BR" sz="2600" dirty="0"/>
              <a:t>(sensações de irrealidade) ou despersonalização (sensação de estar distanciado de si mesmo). </a:t>
            </a:r>
            <a:r>
              <a:rPr lang="pt-BR" sz="2600" dirty="0" smtClean="0"/>
              <a:t> </a:t>
            </a:r>
          </a:p>
          <a:p>
            <a:pPr marL="571500" indent="-457200">
              <a:buAutoNum type="arabicPeriod"/>
            </a:pPr>
            <a:r>
              <a:rPr lang="pt-BR" sz="2600" dirty="0" smtClean="0"/>
              <a:t>Medo </a:t>
            </a:r>
            <a:r>
              <a:rPr lang="pt-BR" sz="2600" dirty="0"/>
              <a:t>de perder o controle ou “enlouquecer”. </a:t>
            </a:r>
            <a:r>
              <a:rPr lang="pt-BR" sz="2600" dirty="0" smtClean="0"/>
              <a:t> </a:t>
            </a:r>
          </a:p>
          <a:p>
            <a:pPr marL="571500" indent="-457200">
              <a:buAutoNum type="arabicPeriod"/>
            </a:pPr>
            <a:r>
              <a:rPr lang="pt-BR" sz="2600" dirty="0" smtClean="0"/>
              <a:t>Medo </a:t>
            </a:r>
            <a:r>
              <a:rPr lang="pt-BR" sz="2600" dirty="0"/>
              <a:t>de morrer</a:t>
            </a:r>
            <a:r>
              <a:rPr lang="pt-BR" sz="2600" dirty="0" smtClean="0"/>
              <a:t>.</a:t>
            </a:r>
          </a:p>
          <a:p>
            <a:pPr marL="114300" indent="0" algn="r">
              <a:buNone/>
            </a:pPr>
            <a:r>
              <a:rPr lang="pt-BR" dirty="0" smtClean="0"/>
              <a:t>(DSM 5-APA, 2013)</a:t>
            </a:r>
            <a:endParaRPr lang="pt-BR" dirty="0"/>
          </a:p>
          <a:p>
            <a:pPr marL="114300" indent="0">
              <a:buNone/>
            </a:pPr>
            <a:endParaRPr lang="pt-BR" dirty="0" smtClean="0"/>
          </a:p>
        </p:txBody>
      </p:sp>
    </p:spTree>
    <p:extLst>
      <p:ext uri="{BB962C8B-B14F-4D97-AF65-F5344CB8AC3E}">
        <p14:creationId xmlns:p14="http://schemas.microsoft.com/office/powerpoint/2010/main" val="3720412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BIBLIOGRAFIA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000" dirty="0" smtClean="0"/>
              <a:t>DSM 5-APA, 2013</a:t>
            </a:r>
            <a:r>
              <a:rPr lang="pt-BR" sz="2000" dirty="0"/>
              <a:t>. </a:t>
            </a:r>
            <a:r>
              <a:rPr lang="pt-BR" sz="2000" dirty="0">
                <a:hlinkClick r:id="rId2"/>
              </a:rPr>
              <a:t>http://</a:t>
            </a:r>
            <a:r>
              <a:rPr lang="pt-BR" sz="2000" dirty="0" smtClean="0">
                <a:hlinkClick r:id="rId2"/>
              </a:rPr>
              <a:t>c026204.cdn.sapo.io/1/c026204/cld-file/1426522730/6d77c9965e17b15/b37dfc58aad8cd477904b9bb2ba8a75b/obaudoeducador/2015/DSM%20V.pdf</a:t>
            </a:r>
            <a:endParaRPr lang="pt-BR" sz="2000" dirty="0" smtClean="0"/>
          </a:p>
          <a:p>
            <a:endParaRPr lang="pt-BR" sz="2000" dirty="0"/>
          </a:p>
          <a:p>
            <a:r>
              <a:rPr lang="pt-BR" sz="2000" dirty="0" smtClean="0"/>
              <a:t>VÍDEOS:</a:t>
            </a:r>
          </a:p>
          <a:p>
            <a:r>
              <a:rPr lang="pt-BR" sz="2000" dirty="0" smtClean="0"/>
              <a:t> </a:t>
            </a:r>
            <a:r>
              <a:rPr lang="pt-BR" sz="2000" dirty="0">
                <a:hlinkClick r:id="rId3"/>
              </a:rPr>
              <a:t>https://</a:t>
            </a:r>
            <a:r>
              <a:rPr lang="pt-BR" sz="2000" dirty="0" smtClean="0">
                <a:hlinkClick r:id="rId3"/>
              </a:rPr>
              <a:t>youtu.be/FWvzA1xxKss</a:t>
            </a:r>
            <a:r>
              <a:rPr lang="pt-BR" sz="2000" dirty="0" smtClean="0"/>
              <a:t> </a:t>
            </a:r>
          </a:p>
          <a:p>
            <a:r>
              <a:rPr lang="pt-BR" sz="2000" dirty="0" smtClean="0">
                <a:hlinkClick r:id="rId4"/>
              </a:rPr>
              <a:t>https</a:t>
            </a:r>
            <a:r>
              <a:rPr lang="pt-BR" sz="2000" dirty="0">
                <a:hlinkClick r:id="rId4"/>
              </a:rPr>
              <a:t>://</a:t>
            </a:r>
            <a:r>
              <a:rPr lang="pt-BR" sz="2000" dirty="0" smtClean="0">
                <a:hlinkClick r:id="rId4"/>
              </a:rPr>
              <a:t>youtu.be/thsBnZyUJns</a:t>
            </a:r>
            <a:endParaRPr lang="pt-BR" sz="2000" dirty="0" smtClean="0"/>
          </a:p>
          <a:p>
            <a:endParaRPr lang="pt-BR" sz="2000" dirty="0"/>
          </a:p>
          <a:p>
            <a:endParaRPr lang="pt-BR" sz="2000" dirty="0"/>
          </a:p>
          <a:p>
            <a:pPr marL="114300" indent="0">
              <a:buNone/>
            </a:pP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66795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ência">
  <a:themeElements>
    <a:clrScheme name="Elementar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scritório Clássico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ência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6709</TotalTime>
  <Words>441</Words>
  <Application>Microsoft Office PowerPoint</Application>
  <PresentationFormat>Apresentação na tela (4:3)</PresentationFormat>
  <Paragraphs>43</Paragraphs>
  <Slides>6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Adjacência</vt:lpstr>
      <vt:lpstr>TRANSTORNO DE PÂNICO</vt:lpstr>
      <vt:lpstr>CASO JOÃO</vt:lpstr>
      <vt:lpstr>VÍDEO 1</vt:lpstr>
      <vt:lpstr>VÍDEO 2</vt:lpstr>
      <vt:lpstr>ATAQUE DE PÂNICO</vt:lpstr>
      <vt:lpstr>BIBLIOGRAFIA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Levi azevedo</dc:creator>
  <cp:lastModifiedBy>Levi azevedo</cp:lastModifiedBy>
  <cp:revision>25</cp:revision>
  <dcterms:created xsi:type="dcterms:W3CDTF">2017-08-27T20:17:19Z</dcterms:created>
  <dcterms:modified xsi:type="dcterms:W3CDTF">2017-09-02T11:16:35Z</dcterms:modified>
</cp:coreProperties>
</file>