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1"/>
  </p:notesMasterIdLst>
  <p:sldIdLst>
    <p:sldId id="256" r:id="rId3"/>
    <p:sldId id="257" r:id="rId4"/>
    <p:sldId id="300" r:id="rId5"/>
    <p:sldId id="302" r:id="rId6"/>
    <p:sldId id="305" r:id="rId7"/>
    <p:sldId id="303" r:id="rId8"/>
    <p:sldId id="307" r:id="rId9"/>
    <p:sldId id="308" r:id="rId10"/>
    <p:sldId id="309" r:id="rId11"/>
    <p:sldId id="314" r:id="rId12"/>
    <p:sldId id="301" r:id="rId13"/>
    <p:sldId id="333" r:id="rId14"/>
    <p:sldId id="310" r:id="rId15"/>
    <p:sldId id="299" r:id="rId16"/>
    <p:sldId id="320" r:id="rId17"/>
    <p:sldId id="335" r:id="rId18"/>
    <p:sldId id="336" r:id="rId19"/>
    <p:sldId id="315" r:id="rId20"/>
    <p:sldId id="334" r:id="rId21"/>
    <p:sldId id="316" r:id="rId22"/>
    <p:sldId id="317" r:id="rId23"/>
    <p:sldId id="318" r:id="rId24"/>
    <p:sldId id="319" r:id="rId25"/>
    <p:sldId id="321" r:id="rId26"/>
    <p:sldId id="322" r:id="rId27"/>
    <p:sldId id="323" r:id="rId28"/>
    <p:sldId id="298" r:id="rId29"/>
    <p:sldId id="331" r:id="rId30"/>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4871" autoAdjust="0"/>
  </p:normalViewPr>
  <p:slideViewPr>
    <p:cSldViewPr>
      <p:cViewPr varScale="1">
        <p:scale>
          <a:sx n="61" d="100"/>
          <a:sy n="61" d="100"/>
        </p:scale>
        <p:origin x="1680"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637889-BB96-4647-B9A1-7BBD59A12593}" type="datetimeFigureOut">
              <a:rPr lang="pt-BR" smtClean="0"/>
              <a:t>02/09/2017</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718104-C761-49E1-A689-D460B84A8ACE}" type="slidenum">
              <a:rPr lang="pt-BR" smtClean="0"/>
              <a:t>‹nº›</a:t>
            </a:fld>
            <a:endParaRPr lang="pt-BR"/>
          </a:p>
        </p:txBody>
      </p:sp>
    </p:spTree>
    <p:extLst>
      <p:ext uri="{BB962C8B-B14F-4D97-AF65-F5344CB8AC3E}">
        <p14:creationId xmlns:p14="http://schemas.microsoft.com/office/powerpoint/2010/main" val="613732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B718104-C761-49E1-A689-D460B84A8ACE}" type="slidenum">
              <a:rPr lang="pt-BR" smtClean="0"/>
              <a:t>1</a:t>
            </a:fld>
            <a:endParaRPr lang="pt-BR"/>
          </a:p>
        </p:txBody>
      </p:sp>
    </p:spTree>
    <p:extLst>
      <p:ext uri="{BB962C8B-B14F-4D97-AF65-F5344CB8AC3E}">
        <p14:creationId xmlns:p14="http://schemas.microsoft.com/office/powerpoint/2010/main" val="1050033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alguns não </a:t>
            </a:r>
            <a:r>
              <a:rPr lang="pt-BR" dirty="0" err="1"/>
              <a:t>sao</a:t>
            </a:r>
            <a:r>
              <a:rPr lang="pt-BR" dirty="0"/>
              <a:t> comunicativos, podem nem rir e nem tossir na frente de outros. Podem não </a:t>
            </a:r>
            <a:r>
              <a:rPr lang="pt-BR" dirty="0" err="1"/>
              <a:t>expresser</a:t>
            </a:r>
            <a:r>
              <a:rPr lang="pt-BR" dirty="0"/>
              <a:t> suas necessidades (ir ao banheiro, fome, sede, </a:t>
            </a:r>
            <a:r>
              <a:rPr lang="pt-BR" dirty="0" err="1"/>
              <a:t>etc</a:t>
            </a:r>
            <a:r>
              <a:rPr lang="pt-BR" dirty="0"/>
              <a:t>)  dai o potencial de gravidade dessa situação</a:t>
            </a:r>
          </a:p>
        </p:txBody>
      </p:sp>
      <p:sp>
        <p:nvSpPr>
          <p:cNvPr id="4" name="Espaço Reservado para Número de Slide 3"/>
          <p:cNvSpPr>
            <a:spLocks noGrp="1"/>
          </p:cNvSpPr>
          <p:nvPr>
            <p:ph type="sldNum" sz="quarter" idx="10"/>
          </p:nvPr>
        </p:nvSpPr>
        <p:spPr/>
        <p:txBody>
          <a:bodyPr/>
          <a:lstStyle/>
          <a:p>
            <a:fld id="{AB718104-C761-49E1-A689-D460B84A8ACE}" type="slidenum">
              <a:rPr lang="pt-BR" smtClean="0"/>
              <a:t>3</a:t>
            </a:fld>
            <a:endParaRPr lang="pt-BR"/>
          </a:p>
        </p:txBody>
      </p:sp>
    </p:spTree>
    <p:extLst>
      <p:ext uri="{BB962C8B-B14F-4D97-AF65-F5344CB8AC3E}">
        <p14:creationId xmlns:p14="http://schemas.microsoft.com/office/powerpoint/2010/main" val="3676235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B718104-C761-49E1-A689-D460B84A8ACE}" type="slidenum">
              <a:rPr lang="pt-BR" smtClean="0"/>
              <a:t>5</a:t>
            </a:fld>
            <a:endParaRPr lang="pt-BR"/>
          </a:p>
        </p:txBody>
      </p:sp>
    </p:spTree>
    <p:extLst>
      <p:ext uri="{BB962C8B-B14F-4D97-AF65-F5344CB8AC3E}">
        <p14:creationId xmlns:p14="http://schemas.microsoft.com/office/powerpoint/2010/main" val="4055828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Ao contrário das crianças tímidas, em que essas barreiras ambientais vão sendo diminuídas a medida  em que ela se familiariza com o novo ambiente, as crianças com SM continuam mudas.</a:t>
            </a:r>
          </a:p>
          <a:p>
            <a:endParaRPr lang="pt-BR" dirty="0"/>
          </a:p>
          <a:p>
            <a:endParaRPr lang="pt-BR" dirty="0"/>
          </a:p>
        </p:txBody>
      </p:sp>
      <p:sp>
        <p:nvSpPr>
          <p:cNvPr id="4" name="Espaço Reservado para Número de Slide 3"/>
          <p:cNvSpPr>
            <a:spLocks noGrp="1"/>
          </p:cNvSpPr>
          <p:nvPr>
            <p:ph type="sldNum" sz="quarter" idx="10"/>
          </p:nvPr>
        </p:nvSpPr>
        <p:spPr/>
        <p:txBody>
          <a:bodyPr/>
          <a:lstStyle/>
          <a:p>
            <a:fld id="{AB718104-C761-49E1-A689-D460B84A8ACE}" type="slidenum">
              <a:rPr lang="pt-BR" smtClean="0"/>
              <a:t>8</a:t>
            </a:fld>
            <a:endParaRPr lang="pt-BR"/>
          </a:p>
        </p:txBody>
      </p:sp>
    </p:spTree>
    <p:extLst>
      <p:ext uri="{BB962C8B-B14F-4D97-AF65-F5344CB8AC3E}">
        <p14:creationId xmlns:p14="http://schemas.microsoft.com/office/powerpoint/2010/main" val="3394968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CID 11 também trará as mesmas mudanças que ocorreram no DSM, seguirá os mesmos critérios e também mudará o nome de mutismo eletivo para seletivo.</a:t>
            </a:r>
          </a:p>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Saiu do extinto capitulo dos transtornos geralmente diagnosticados na infância e passou a compor os transtornos de ansiedade, assim como o t. de ansiedade de separação. O maior estudo até o presente nas crianças com SM (n = 130) descobriu que A ansiedade era a característica adicional mais proeminente. </a:t>
            </a:r>
          </a:p>
          <a:p>
            <a:endParaRPr lang="pt-BR" dirty="0"/>
          </a:p>
          <a:p>
            <a:endParaRPr lang="pt-BR" dirty="0"/>
          </a:p>
        </p:txBody>
      </p:sp>
      <p:sp>
        <p:nvSpPr>
          <p:cNvPr id="4" name="Espaço Reservado para Número de Slide 3"/>
          <p:cNvSpPr>
            <a:spLocks noGrp="1"/>
          </p:cNvSpPr>
          <p:nvPr>
            <p:ph type="sldNum" sz="quarter" idx="10"/>
          </p:nvPr>
        </p:nvSpPr>
        <p:spPr/>
        <p:txBody>
          <a:bodyPr/>
          <a:lstStyle/>
          <a:p>
            <a:fld id="{AB718104-C761-49E1-A689-D460B84A8ACE}" type="slidenum">
              <a:rPr lang="pt-BR" smtClean="0"/>
              <a:t>9</a:t>
            </a:fld>
            <a:endParaRPr lang="pt-BR"/>
          </a:p>
        </p:txBody>
      </p:sp>
    </p:spTree>
    <p:extLst>
      <p:ext uri="{BB962C8B-B14F-4D97-AF65-F5344CB8AC3E}">
        <p14:creationId xmlns:p14="http://schemas.microsoft.com/office/powerpoint/2010/main" val="3926683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Recusa escolar é rara apesar da escola ser um ambiente estressor importante.</a:t>
            </a:r>
          </a:p>
          <a:p>
            <a:r>
              <a:rPr lang="pt-BR" dirty="0" err="1"/>
              <a:t>Tod</a:t>
            </a:r>
            <a:r>
              <a:rPr lang="pt-BR" dirty="0"/>
              <a:t> :controversa pois antigamente esse comportamento era entendido como opositor ou uma maneira de manipular. a mudança do </a:t>
            </a:r>
            <a:r>
              <a:rPr lang="pt-BR" dirty="0" err="1"/>
              <a:t>dsm</a:t>
            </a:r>
            <a:r>
              <a:rPr lang="pt-BR" dirty="0"/>
              <a:t> 5 foi importante para refletir  sobre essa questão. O maior estudo até o presente nas crianças com SM (n = 130) descobriu que A ansiedade era a característica adicional mais proeminente. Entretanto, 45% mostraram Pontuação clínica limítrofe no comportamento de oposição. No entanto, esses comportamentos se manifestavam em situações que exigiam a comunicação verbal, quando pressionados a fazê-la. </a:t>
            </a:r>
          </a:p>
          <a:p>
            <a:endParaRPr lang="pt-BR" dirty="0"/>
          </a:p>
          <a:p>
            <a:endParaRPr lang="pt-BR" dirty="0"/>
          </a:p>
          <a:p>
            <a:endParaRPr lang="pt-BR" dirty="0"/>
          </a:p>
        </p:txBody>
      </p:sp>
      <p:sp>
        <p:nvSpPr>
          <p:cNvPr id="4" name="Espaço Reservado para Número de Slide 3"/>
          <p:cNvSpPr>
            <a:spLocks noGrp="1"/>
          </p:cNvSpPr>
          <p:nvPr>
            <p:ph type="sldNum" sz="quarter" idx="10"/>
          </p:nvPr>
        </p:nvSpPr>
        <p:spPr/>
        <p:txBody>
          <a:bodyPr/>
          <a:lstStyle/>
          <a:p>
            <a:fld id="{AB718104-C761-49E1-A689-D460B84A8ACE}" type="slidenum">
              <a:rPr lang="pt-BR" smtClean="0"/>
              <a:t>11</a:t>
            </a:fld>
            <a:endParaRPr lang="pt-BR"/>
          </a:p>
        </p:txBody>
      </p:sp>
    </p:spTree>
    <p:extLst>
      <p:ext uri="{BB962C8B-B14F-4D97-AF65-F5344CB8AC3E}">
        <p14:creationId xmlns:p14="http://schemas.microsoft.com/office/powerpoint/2010/main" val="1495492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 Embora bem intencionado, As duas atitudes não são úteis, aumentam o desconforto da criança e podem Agravar os sintomas.</a:t>
            </a:r>
          </a:p>
          <a:p>
            <a:endParaRPr lang="pt-BR" dirty="0"/>
          </a:p>
        </p:txBody>
      </p:sp>
      <p:sp>
        <p:nvSpPr>
          <p:cNvPr id="4" name="Espaço Reservado para Número de Slide 3"/>
          <p:cNvSpPr>
            <a:spLocks noGrp="1"/>
          </p:cNvSpPr>
          <p:nvPr>
            <p:ph type="sldNum" sz="quarter" idx="10"/>
          </p:nvPr>
        </p:nvSpPr>
        <p:spPr/>
        <p:txBody>
          <a:bodyPr/>
          <a:lstStyle/>
          <a:p>
            <a:fld id="{AB718104-C761-49E1-A689-D460B84A8ACE}" type="slidenum">
              <a:rPr lang="pt-BR" smtClean="0"/>
              <a:t>23</a:t>
            </a:fld>
            <a:endParaRPr lang="pt-BR"/>
          </a:p>
        </p:txBody>
      </p:sp>
    </p:spTree>
    <p:extLst>
      <p:ext uri="{BB962C8B-B14F-4D97-AF65-F5344CB8AC3E}">
        <p14:creationId xmlns:p14="http://schemas.microsoft.com/office/powerpoint/2010/main" val="2249631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0214FA01-3FB4-4295-BEBA-A4F733D35E52}" type="datetimeFigureOut">
              <a:rPr lang="pt-BR" smtClean="0"/>
              <a:t>02/09/2017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87F0788-4274-4302-BF6C-F46A0A598A57}" type="slidenum">
              <a:rPr lang="pt-BR" smtClean="0"/>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0214FA01-3FB4-4295-BEBA-A4F733D35E52}" type="datetimeFigureOut">
              <a:rPr lang="pt-BR" smtClean="0"/>
              <a:t>02/09/2017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87F0788-4274-4302-BF6C-F46A0A598A57}"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0214FA01-3FB4-4295-BEBA-A4F733D35E52}" type="datetimeFigureOut">
              <a:rPr lang="pt-BR" smtClean="0"/>
              <a:t>02/09/2017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87F0788-4274-4302-BF6C-F46A0A598A57}" type="slidenum">
              <a:rPr lang="pt-BR" smtClean="0"/>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0214FA01-3FB4-4295-BEBA-A4F733D35E52}" type="datetimeFigureOut">
              <a:rPr lang="pt-BR" smtClean="0"/>
              <a:t>02/09/2017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87F0788-4274-4302-BF6C-F46A0A598A57}" type="slidenum">
              <a:rPr lang="pt-BR" smtClean="0"/>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Espaço Reservado para Data 3"/>
          <p:cNvSpPr>
            <a:spLocks noGrp="1"/>
          </p:cNvSpPr>
          <p:nvPr>
            <p:ph type="dt" sz="half" idx="10"/>
          </p:nvPr>
        </p:nvSpPr>
        <p:spPr/>
        <p:txBody>
          <a:bodyPr/>
          <a:lstStyle/>
          <a:p>
            <a:fld id="{0214FA01-3FB4-4295-BEBA-A4F733D35E52}" type="datetimeFigureOut">
              <a:rPr lang="pt-BR" smtClean="0"/>
              <a:t>02/09/2017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87F0788-4274-4302-BF6C-F46A0A598A57}" type="slidenum">
              <a:rPr lang="pt-BR" smtClean="0"/>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0214FA01-3FB4-4295-BEBA-A4F733D35E52}" type="datetimeFigureOut">
              <a:rPr lang="pt-BR" smtClean="0"/>
              <a:t>02/09/2017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87F0788-4274-4302-BF6C-F46A0A598A57}" type="slidenum">
              <a:rPr lang="pt-BR" smtClean="0"/>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0214FA01-3FB4-4295-BEBA-A4F733D35E52}" type="datetimeFigureOut">
              <a:rPr lang="pt-BR" smtClean="0"/>
              <a:t>02/09/2017</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387F0788-4274-4302-BF6C-F46A0A598A57}" type="slidenum">
              <a:rPr lang="pt-BR" smtClean="0"/>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0214FA01-3FB4-4295-BEBA-A4F733D35E52}" type="datetimeFigureOut">
              <a:rPr lang="pt-BR" smtClean="0"/>
              <a:t>02/09/2017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387F0788-4274-4302-BF6C-F46A0A598A57}" type="slidenum">
              <a:rPr lang="pt-BR" smtClean="0"/>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0214FA01-3FB4-4295-BEBA-A4F733D35E52}" type="datetimeFigureOut">
              <a:rPr lang="pt-BR" smtClean="0"/>
              <a:t>02/09/2017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387F0788-4274-4302-BF6C-F46A0A598A57}" type="slidenum">
              <a:rPr lang="pt-BR" smtClean="0"/>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0214FA01-3FB4-4295-BEBA-A4F733D35E52}" type="datetimeFigureOut">
              <a:rPr lang="pt-BR" smtClean="0"/>
              <a:t>02/09/2017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87F0788-4274-4302-BF6C-F46A0A598A57}" type="slidenum">
              <a:rPr lang="pt-BR" smtClean="0"/>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0214FA01-3FB4-4295-BEBA-A4F733D35E52}" type="datetimeFigureOut">
              <a:rPr lang="pt-BR" smtClean="0"/>
              <a:t>02/09/2017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87F0788-4274-4302-BF6C-F46A0A598A57}" type="slidenum">
              <a:rPr lang="pt-BR" smtClean="0"/>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estilo do título mestre</a:t>
            </a: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14FA01-3FB4-4295-BEBA-A4F733D35E52}" type="datetimeFigureOut">
              <a:rPr lang="pt-BR" smtClean="0"/>
              <a:t>02/09/2017</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7F0788-4274-4302-BF6C-F46A0A598A57}" type="slidenum">
              <a:rPr lang="pt-BR" smtClean="0"/>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gn3CIGSsyK0" TargetMode="External"/><Relationship Id="rId2" Type="http://schemas.openxmlformats.org/officeDocument/2006/relationships/hyperlink" Target="https://www.youtube.com/watch?v=NkXFULOtuns" TargetMode="External"/><Relationship Id="rId1" Type="http://schemas.openxmlformats.org/officeDocument/2006/relationships/slideLayout" Target="../slideLayouts/slideLayout2.xml"/><Relationship Id="rId6" Type="http://schemas.openxmlformats.org/officeDocument/2006/relationships/hyperlink" Target="https://www.youtube.com/watch?v=QgFKuBCKhUw" TargetMode="External"/><Relationship Id="rId5" Type="http://schemas.openxmlformats.org/officeDocument/2006/relationships/hyperlink" Target="https://www.youtube.com/watch?v=yPIEgeZiWDo" TargetMode="External"/><Relationship Id="rId4" Type="http://schemas.openxmlformats.org/officeDocument/2006/relationships/hyperlink" Target="https://www.youtube.com/watch?v=SNPyXOPJonQ"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p:cNvPicPr>
            <a:picLocks noChangeAspect="1" noChangeArrowheads="1"/>
          </p:cNvPicPr>
          <p:nvPr/>
        </p:nvPicPr>
        <p:blipFill>
          <a:blip r:embed="rId3" cstate="print"/>
          <a:srcRect/>
          <a:stretch>
            <a:fillRect/>
          </a:stretch>
        </p:blipFill>
        <p:spPr bwMode="auto">
          <a:xfrm>
            <a:off x="7215188" y="0"/>
            <a:ext cx="1928812" cy="2525713"/>
          </a:xfrm>
          <a:prstGeom prst="rect">
            <a:avLst/>
          </a:prstGeom>
          <a:noFill/>
          <a:ln w="9525">
            <a:noFill/>
            <a:miter lim="800000"/>
            <a:headEnd/>
            <a:tailEnd/>
          </a:ln>
        </p:spPr>
      </p:pic>
      <p:pic>
        <p:nvPicPr>
          <p:cNvPr id="6" name="Picture 9"/>
          <p:cNvPicPr>
            <a:picLocks noChangeAspect="1" noChangeArrowheads="1"/>
          </p:cNvPicPr>
          <p:nvPr/>
        </p:nvPicPr>
        <p:blipFill>
          <a:blip r:embed="rId4" cstate="print"/>
          <a:srcRect/>
          <a:stretch>
            <a:fillRect/>
          </a:stretch>
        </p:blipFill>
        <p:spPr bwMode="auto">
          <a:xfrm>
            <a:off x="0" y="4786313"/>
            <a:ext cx="1571625" cy="2057400"/>
          </a:xfrm>
          <a:prstGeom prst="rect">
            <a:avLst/>
          </a:prstGeom>
          <a:noFill/>
          <a:ln w="9525">
            <a:noFill/>
            <a:miter lim="800000"/>
            <a:headEnd/>
            <a:tailEnd/>
          </a:ln>
        </p:spPr>
      </p:pic>
      <p:sp>
        <p:nvSpPr>
          <p:cNvPr id="7" name="Retângulo 6"/>
          <p:cNvSpPr/>
          <p:nvPr/>
        </p:nvSpPr>
        <p:spPr>
          <a:xfrm>
            <a:off x="0" y="0"/>
            <a:ext cx="9144000" cy="6858000"/>
          </a:xfrm>
          <a:prstGeom prst="rect">
            <a:avLst/>
          </a:prstGeom>
          <a:solidFill>
            <a:schemeClr val="accent1">
              <a:alpha val="0"/>
            </a:schemeClr>
          </a:solidFill>
          <a:ln w="698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80000"/>
              </a:lnSpc>
              <a:spcBef>
                <a:spcPct val="20000"/>
              </a:spcBef>
              <a:defRPr/>
            </a:pPr>
            <a:endParaRPr lang="pt-BR" b="1" dirty="0">
              <a:solidFill>
                <a:schemeClr val="accent1"/>
              </a:solidFill>
            </a:endParaRPr>
          </a:p>
        </p:txBody>
      </p:sp>
      <p:sp>
        <p:nvSpPr>
          <p:cNvPr id="2" name="Título 1"/>
          <p:cNvSpPr>
            <a:spLocks noGrp="1"/>
          </p:cNvSpPr>
          <p:nvPr>
            <p:ph type="ctrTitle"/>
          </p:nvPr>
        </p:nvSpPr>
        <p:spPr>
          <a:xfrm>
            <a:off x="407194" y="2454164"/>
            <a:ext cx="7772400" cy="2403699"/>
          </a:xfrm>
        </p:spPr>
        <p:txBody>
          <a:bodyPr>
            <a:noAutofit/>
          </a:bodyPr>
          <a:lstStyle/>
          <a:p>
            <a:r>
              <a:rPr lang="pt-BR" sz="5400" b="1" dirty="0">
                <a:solidFill>
                  <a:srgbClr val="002060"/>
                </a:solidFill>
              </a:rPr>
              <a:t>MUTISMO SELETIVO</a:t>
            </a:r>
          </a:p>
        </p:txBody>
      </p:sp>
      <p:sp>
        <p:nvSpPr>
          <p:cNvPr id="3" name="Subtítulo 2"/>
          <p:cNvSpPr>
            <a:spLocks noGrp="1"/>
          </p:cNvSpPr>
          <p:nvPr>
            <p:ph type="subTitle" idx="1"/>
          </p:nvPr>
        </p:nvSpPr>
        <p:spPr>
          <a:xfrm>
            <a:off x="2339752" y="4786313"/>
            <a:ext cx="6400800" cy="1752600"/>
          </a:xfrm>
        </p:spPr>
        <p:txBody>
          <a:bodyPr>
            <a:normAutofit fontScale="92500" lnSpcReduction="20000"/>
          </a:bodyPr>
          <a:lstStyle/>
          <a:p>
            <a:r>
              <a:rPr lang="pt-BR" dirty="0"/>
              <a:t>Dra. Lívia Eugênio</a:t>
            </a:r>
          </a:p>
          <a:p>
            <a:r>
              <a:rPr lang="pt-BR" sz="2300" dirty="0"/>
              <a:t>Psiquiatra da Infância e Adolescência</a:t>
            </a:r>
          </a:p>
          <a:p>
            <a:r>
              <a:rPr lang="pt-BR" sz="2300" dirty="0"/>
              <a:t>Coordenadora da residência médica em Psiquiatria da Infância e Adolescência do HSM</a:t>
            </a:r>
          </a:p>
          <a:p>
            <a:r>
              <a:rPr lang="pt-BR" sz="2300" dirty="0"/>
              <a:t>Terapeuta Cognitivo-comportamental</a:t>
            </a:r>
          </a:p>
        </p:txBody>
      </p:sp>
      <p:pic>
        <p:nvPicPr>
          <p:cNvPr id="8" name="Imagem 7">
            <a:extLst>
              <a:ext uri="{FF2B5EF4-FFF2-40B4-BE49-F238E27FC236}">
                <a16:creationId xmlns:a16="http://schemas.microsoft.com/office/drawing/2014/main" id="{49A721CF-7F48-4106-A897-0854C14316AF}"/>
              </a:ext>
            </a:extLst>
          </p:cNvPr>
          <p:cNvPicPr>
            <a:picLocks noChangeAspect="1"/>
          </p:cNvPicPr>
          <p:nvPr/>
        </p:nvPicPr>
        <p:blipFill>
          <a:blip r:embed="rId5"/>
          <a:stretch>
            <a:fillRect/>
          </a:stretch>
        </p:blipFill>
        <p:spPr>
          <a:xfrm flipH="1">
            <a:off x="1187624" y="952151"/>
            <a:ext cx="1932558" cy="157356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E54BA370-26CD-440B-9FDC-6546DB5CBC2F}"/>
              </a:ext>
            </a:extLst>
          </p:cNvPr>
          <p:cNvSpPr>
            <a:spLocks noGrp="1"/>
          </p:cNvSpPr>
          <p:nvPr>
            <p:ph idx="1"/>
          </p:nvPr>
        </p:nvSpPr>
        <p:spPr>
          <a:xfrm>
            <a:off x="457200" y="2292946"/>
            <a:ext cx="8229600" cy="4088382"/>
          </a:xfrm>
        </p:spPr>
        <p:txBody>
          <a:bodyPr>
            <a:normAutofit fontScale="77500" lnSpcReduction="20000"/>
          </a:bodyPr>
          <a:lstStyle/>
          <a:p>
            <a:r>
              <a:rPr lang="pt-BR" dirty="0"/>
              <a:t>Diagnóstico difícil</a:t>
            </a:r>
          </a:p>
          <a:p>
            <a:r>
              <a:rPr lang="pt-BR" dirty="0"/>
              <a:t>O mutismo pode ser atribuído à falta de compreensão da nova língua.</a:t>
            </a:r>
          </a:p>
          <a:p>
            <a:r>
              <a:rPr lang="pt-BR" dirty="0"/>
              <a:t>Podem ter transtorno de linguagem mascarado (pelo mutismo ou pela incompreensão da língua nova)</a:t>
            </a:r>
          </a:p>
          <a:p>
            <a:r>
              <a:rPr lang="pt-BR" dirty="0"/>
              <a:t>É necessário avaliar a criança na sua língua nativa. </a:t>
            </a:r>
          </a:p>
          <a:p>
            <a:r>
              <a:rPr lang="pt-BR" dirty="0"/>
              <a:t>O mutismo deve estar presente em ambos os idiomas.</a:t>
            </a:r>
          </a:p>
          <a:p>
            <a:r>
              <a:rPr lang="pt-BR" dirty="0"/>
              <a:t>Duração de pelo menos 6 meses, desproporcional ao grau de conhecimento e exposição ao segundo idioma</a:t>
            </a:r>
          </a:p>
          <a:p>
            <a:r>
              <a:rPr lang="pt-BR" dirty="0"/>
              <a:t>Sintomas de ansiedade ou comportamento inibido associados</a:t>
            </a:r>
          </a:p>
        </p:txBody>
      </p:sp>
      <p:sp>
        <p:nvSpPr>
          <p:cNvPr id="4" name="Retângulo 3">
            <a:extLst>
              <a:ext uri="{FF2B5EF4-FFF2-40B4-BE49-F238E27FC236}">
                <a16:creationId xmlns:a16="http://schemas.microsoft.com/office/drawing/2014/main" id="{5554C203-DF42-4B36-8BF7-F8CB695D794B}"/>
              </a:ext>
            </a:extLst>
          </p:cNvPr>
          <p:cNvSpPr/>
          <p:nvPr/>
        </p:nvSpPr>
        <p:spPr>
          <a:xfrm>
            <a:off x="0" y="0"/>
            <a:ext cx="91440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4400" b="1" dirty="0">
                <a:solidFill>
                  <a:schemeClr val="bg1"/>
                </a:solidFill>
              </a:rPr>
              <a:t>       Crianças bilíngues</a:t>
            </a:r>
          </a:p>
          <a:p>
            <a:r>
              <a:rPr lang="pt-BR" sz="4400" b="1" dirty="0">
                <a:solidFill>
                  <a:schemeClr val="bg1"/>
                </a:solidFill>
              </a:rPr>
              <a:t>               imigrantes</a:t>
            </a:r>
          </a:p>
        </p:txBody>
      </p:sp>
      <p:pic>
        <p:nvPicPr>
          <p:cNvPr id="5" name="Imagem 4">
            <a:extLst>
              <a:ext uri="{FF2B5EF4-FFF2-40B4-BE49-F238E27FC236}">
                <a16:creationId xmlns:a16="http://schemas.microsoft.com/office/drawing/2014/main" id="{9EB95BD8-F9AA-4669-972D-3D0084D9E045}"/>
              </a:ext>
            </a:extLst>
          </p:cNvPr>
          <p:cNvPicPr>
            <a:picLocks noChangeAspect="1"/>
          </p:cNvPicPr>
          <p:nvPr/>
        </p:nvPicPr>
        <p:blipFill>
          <a:blip r:embed="rId2"/>
          <a:stretch>
            <a:fillRect/>
          </a:stretch>
        </p:blipFill>
        <p:spPr>
          <a:xfrm>
            <a:off x="6012160" y="260648"/>
            <a:ext cx="2294530" cy="1800200"/>
          </a:xfrm>
          <a:prstGeom prst="rect">
            <a:avLst/>
          </a:prstGeom>
        </p:spPr>
      </p:pic>
    </p:spTree>
    <p:extLst>
      <p:ext uri="{BB962C8B-B14F-4D97-AF65-F5344CB8AC3E}">
        <p14:creationId xmlns:p14="http://schemas.microsoft.com/office/powerpoint/2010/main" val="2036069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1DECAC38-5D5D-413E-A108-A32FDA21CCAA}"/>
              </a:ext>
            </a:extLst>
          </p:cNvPr>
          <p:cNvSpPr>
            <a:spLocks noGrp="1"/>
          </p:cNvSpPr>
          <p:nvPr>
            <p:ph idx="1"/>
          </p:nvPr>
        </p:nvSpPr>
        <p:spPr>
          <a:xfrm>
            <a:off x="457200" y="1988840"/>
            <a:ext cx="8229600" cy="4752528"/>
          </a:xfrm>
        </p:spPr>
        <p:txBody>
          <a:bodyPr>
            <a:noAutofit/>
          </a:bodyPr>
          <a:lstStyle/>
          <a:p>
            <a:r>
              <a:rPr lang="pt-BR" sz="2200" dirty="0"/>
              <a:t>Outros transtornos de ansiedade (90%).</a:t>
            </a:r>
          </a:p>
          <a:p>
            <a:r>
              <a:rPr lang="pt-BR" sz="2200" dirty="0">
                <a:solidFill>
                  <a:srgbClr val="0070C0"/>
                </a:solidFill>
              </a:rPr>
              <a:t>Ansiedade Social *</a:t>
            </a:r>
          </a:p>
          <a:p>
            <a:r>
              <a:rPr lang="en-US" sz="2200" dirty="0" err="1"/>
              <a:t>Ansiedade</a:t>
            </a:r>
            <a:r>
              <a:rPr lang="en-US" sz="2200" dirty="0"/>
              <a:t> de </a:t>
            </a:r>
            <a:r>
              <a:rPr lang="en-US" sz="2200" dirty="0" err="1"/>
              <a:t>Separação</a:t>
            </a:r>
            <a:r>
              <a:rPr lang="en-US" sz="2200" dirty="0"/>
              <a:t> (</a:t>
            </a:r>
            <a:r>
              <a:rPr lang="en-US" sz="2200" dirty="0" err="1"/>
              <a:t>crianças</a:t>
            </a:r>
            <a:r>
              <a:rPr lang="en-US" sz="2200" dirty="0"/>
              <a:t> </a:t>
            </a:r>
            <a:r>
              <a:rPr lang="en-US" sz="2200" dirty="0" err="1"/>
              <a:t>menores</a:t>
            </a:r>
            <a:r>
              <a:rPr lang="en-US" sz="2200" dirty="0"/>
              <a:t>)</a:t>
            </a:r>
          </a:p>
          <a:p>
            <a:r>
              <a:rPr lang="en-US" sz="2200" dirty="0"/>
              <a:t>Recusa escolar: </a:t>
            </a:r>
            <a:r>
              <a:rPr lang="en-US" sz="2200" dirty="0" err="1"/>
              <a:t>rara</a:t>
            </a:r>
            <a:endParaRPr lang="en-US" sz="2200" dirty="0"/>
          </a:p>
          <a:p>
            <a:r>
              <a:rPr lang="en-US" sz="2200" dirty="0" err="1"/>
              <a:t>Transtornos</a:t>
            </a:r>
            <a:r>
              <a:rPr lang="en-US" sz="2200" dirty="0"/>
              <a:t> do </a:t>
            </a:r>
            <a:r>
              <a:rPr lang="en-US" sz="2200" dirty="0" err="1"/>
              <a:t>neurodesenvolvimento</a:t>
            </a:r>
            <a:r>
              <a:rPr lang="en-US" sz="2200" dirty="0"/>
              <a:t> (TEA &lt;10%)</a:t>
            </a:r>
          </a:p>
          <a:p>
            <a:r>
              <a:rPr lang="pt-BR" sz="2200" dirty="0">
                <a:solidFill>
                  <a:srgbClr val="0070C0"/>
                </a:solidFill>
              </a:rPr>
              <a:t>Transtornos de linguagem* (quase  50%)</a:t>
            </a:r>
          </a:p>
          <a:p>
            <a:r>
              <a:rPr lang="pt-BR" sz="2200" dirty="0">
                <a:solidFill>
                  <a:srgbClr val="0070C0"/>
                </a:solidFill>
              </a:rPr>
              <a:t>Transtornos do desenvolvimento motor*</a:t>
            </a:r>
          </a:p>
          <a:p>
            <a:r>
              <a:rPr lang="pt-BR" sz="2200" dirty="0">
                <a:solidFill>
                  <a:srgbClr val="0070C0"/>
                </a:solidFill>
              </a:rPr>
              <a:t>Transtornos de eliminação*</a:t>
            </a:r>
          </a:p>
          <a:p>
            <a:r>
              <a:rPr lang="pt-BR" sz="2200" dirty="0"/>
              <a:t>TOD: CONTROVERSO. Estudo com 130 crianças, 45% tiveram pontuação limítrofe para comportamento opositor, mas só se manifestavam em situações que exigiam a comunicação verbal</a:t>
            </a:r>
            <a:r>
              <a:rPr lang="pt-BR" sz="2300" dirty="0"/>
              <a:t>.</a:t>
            </a:r>
          </a:p>
        </p:txBody>
      </p:sp>
      <p:sp>
        <p:nvSpPr>
          <p:cNvPr id="6" name="Retângulo 5">
            <a:extLst>
              <a:ext uri="{FF2B5EF4-FFF2-40B4-BE49-F238E27FC236}">
                <a16:creationId xmlns:a16="http://schemas.microsoft.com/office/drawing/2014/main" id="{570F76DF-1C32-40CC-A68F-64C42931C4BE}"/>
              </a:ext>
            </a:extLst>
          </p:cNvPr>
          <p:cNvSpPr/>
          <p:nvPr/>
        </p:nvSpPr>
        <p:spPr>
          <a:xfrm>
            <a:off x="0" y="0"/>
            <a:ext cx="9144000" cy="170080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5400" b="1" dirty="0"/>
              <a:t>Comorbidades</a:t>
            </a:r>
          </a:p>
        </p:txBody>
      </p:sp>
    </p:spTree>
    <p:extLst>
      <p:ext uri="{BB962C8B-B14F-4D97-AF65-F5344CB8AC3E}">
        <p14:creationId xmlns:p14="http://schemas.microsoft.com/office/powerpoint/2010/main" val="1457658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3BDA89BB-BB9D-458C-8B1D-8610FE7194F0}"/>
              </a:ext>
            </a:extLst>
          </p:cNvPr>
          <p:cNvSpPr>
            <a:spLocks noGrp="1"/>
          </p:cNvSpPr>
          <p:nvPr>
            <p:ph idx="1"/>
          </p:nvPr>
        </p:nvSpPr>
        <p:spPr>
          <a:xfrm>
            <a:off x="457200" y="2132856"/>
            <a:ext cx="8229600" cy="3993307"/>
          </a:xfrm>
        </p:spPr>
        <p:txBody>
          <a:bodyPr/>
          <a:lstStyle/>
          <a:p>
            <a:r>
              <a:rPr lang="pt-BR" dirty="0"/>
              <a:t>Transtornos da comunicação: alterações da linguagem nos diversos ambientes.</a:t>
            </a:r>
          </a:p>
          <a:p>
            <a:r>
              <a:rPr lang="pt-BR" dirty="0"/>
              <a:t>Autismo: quando a criança desenvolveu bem a linguagem e passa a apresentar mutismo seletivo em algum momento posterior. </a:t>
            </a:r>
          </a:p>
          <a:p>
            <a:endParaRPr lang="pt-BR" dirty="0"/>
          </a:p>
          <a:p>
            <a:endParaRPr lang="pt-BR" dirty="0"/>
          </a:p>
        </p:txBody>
      </p:sp>
      <p:sp>
        <p:nvSpPr>
          <p:cNvPr id="4" name="Retângulo 3">
            <a:extLst>
              <a:ext uri="{FF2B5EF4-FFF2-40B4-BE49-F238E27FC236}">
                <a16:creationId xmlns:a16="http://schemas.microsoft.com/office/drawing/2014/main" id="{10B6A6F9-A094-471F-93C9-703E8897EDC4}"/>
              </a:ext>
            </a:extLst>
          </p:cNvPr>
          <p:cNvSpPr/>
          <p:nvPr/>
        </p:nvSpPr>
        <p:spPr>
          <a:xfrm>
            <a:off x="0" y="0"/>
            <a:ext cx="9144000" cy="177281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5400" dirty="0">
                <a:solidFill>
                  <a:schemeClr val="bg1"/>
                </a:solidFill>
              </a:rPr>
              <a:t>Diagnóstico diferencial</a:t>
            </a:r>
          </a:p>
        </p:txBody>
      </p:sp>
    </p:spTree>
    <p:extLst>
      <p:ext uri="{BB962C8B-B14F-4D97-AF65-F5344CB8AC3E}">
        <p14:creationId xmlns:p14="http://schemas.microsoft.com/office/powerpoint/2010/main" val="2663705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0D7D967-2D3E-437B-BDF9-F9FAF8605040}"/>
              </a:ext>
            </a:extLst>
          </p:cNvPr>
          <p:cNvSpPr>
            <a:spLocks noGrp="1"/>
          </p:cNvSpPr>
          <p:nvPr>
            <p:ph idx="1"/>
          </p:nvPr>
        </p:nvSpPr>
        <p:spPr>
          <a:xfrm>
            <a:off x="457200" y="2276872"/>
            <a:ext cx="8229600" cy="4248472"/>
          </a:xfrm>
        </p:spPr>
        <p:txBody>
          <a:bodyPr>
            <a:normAutofit fontScale="77500" lnSpcReduction="20000"/>
          </a:bodyPr>
          <a:lstStyle/>
          <a:p>
            <a:r>
              <a:rPr lang="pt-BR" dirty="0"/>
              <a:t>Problema atual: início, gatilhos, situações onde ocorrem, sintomas ansiosos associados. Terapêutica já utilizada e eficácia. </a:t>
            </a:r>
          </a:p>
          <a:p>
            <a:r>
              <a:rPr lang="pt-BR" dirty="0"/>
              <a:t>Temperamento da criança e características familiares.</a:t>
            </a:r>
          </a:p>
          <a:p>
            <a:r>
              <a:rPr lang="pt-BR" dirty="0"/>
              <a:t>Desenvolvimento neuropsicomotor e da linguagem.</a:t>
            </a:r>
          </a:p>
          <a:p>
            <a:r>
              <a:rPr lang="pt-BR" dirty="0"/>
              <a:t>Excluir problemas clínico que possam aumentar a ansiedade.</a:t>
            </a:r>
          </a:p>
          <a:p>
            <a:r>
              <a:rPr lang="pt-BR" dirty="0"/>
              <a:t>História escolar: idade de início, escola, quantos turnos, adaptação, mudanças escolares, de professores, </a:t>
            </a:r>
            <a:r>
              <a:rPr lang="pt-BR" dirty="0" err="1"/>
              <a:t>etc</a:t>
            </a:r>
            <a:endParaRPr lang="pt-BR" dirty="0"/>
          </a:p>
          <a:p>
            <a:r>
              <a:rPr lang="pt-BR" dirty="0"/>
              <a:t>Avaliar a interação social, linguagem não verbal e a inteligência</a:t>
            </a:r>
          </a:p>
          <a:p>
            <a:r>
              <a:rPr lang="pt-BR" dirty="0"/>
              <a:t>Sempre mais de um informante, incluindo professor</a:t>
            </a:r>
          </a:p>
        </p:txBody>
      </p:sp>
      <p:sp>
        <p:nvSpPr>
          <p:cNvPr id="4" name="Retângulo 3">
            <a:extLst>
              <a:ext uri="{FF2B5EF4-FFF2-40B4-BE49-F238E27FC236}">
                <a16:creationId xmlns:a16="http://schemas.microsoft.com/office/drawing/2014/main" id="{786CDECB-38D4-4ED9-85C2-1DFB42442CFB}"/>
              </a:ext>
            </a:extLst>
          </p:cNvPr>
          <p:cNvSpPr/>
          <p:nvPr/>
        </p:nvSpPr>
        <p:spPr>
          <a:xfrm>
            <a:off x="0" y="0"/>
            <a:ext cx="914400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6600" b="1" dirty="0">
                <a:solidFill>
                  <a:schemeClr val="bg1"/>
                </a:solidFill>
              </a:rPr>
              <a:t>Avaliação</a:t>
            </a:r>
          </a:p>
        </p:txBody>
      </p:sp>
    </p:spTree>
    <p:extLst>
      <p:ext uri="{BB962C8B-B14F-4D97-AF65-F5344CB8AC3E}">
        <p14:creationId xmlns:p14="http://schemas.microsoft.com/office/powerpoint/2010/main" val="3471164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1A867007-0D77-4FC9-AF6C-55747BBB29F8}"/>
              </a:ext>
            </a:extLst>
          </p:cNvPr>
          <p:cNvSpPr>
            <a:spLocks noGrp="1"/>
          </p:cNvSpPr>
          <p:nvPr>
            <p:ph idx="1"/>
          </p:nvPr>
        </p:nvSpPr>
        <p:spPr>
          <a:xfrm>
            <a:off x="457200" y="2276872"/>
            <a:ext cx="8229600" cy="3849291"/>
          </a:xfrm>
        </p:spPr>
        <p:txBody>
          <a:bodyPr>
            <a:normAutofit fontScale="70000" lnSpcReduction="20000"/>
          </a:bodyPr>
          <a:lstStyle/>
          <a:p>
            <a:r>
              <a:rPr lang="en-US" b="1" dirty="0" err="1"/>
              <a:t>Crianças</a:t>
            </a:r>
            <a:r>
              <a:rPr lang="en-US" b="1" dirty="0"/>
              <a:t> de 6-18 </a:t>
            </a:r>
            <a:r>
              <a:rPr lang="en-US" b="1" dirty="0" err="1"/>
              <a:t>anos</a:t>
            </a:r>
            <a:r>
              <a:rPr lang="en-US" b="1" dirty="0"/>
              <a:t>: </a:t>
            </a:r>
          </a:p>
          <a:p>
            <a:pPr>
              <a:buFontTx/>
              <a:buChar char="-"/>
            </a:pPr>
            <a:r>
              <a:rPr lang="en-US" i="1" dirty="0"/>
              <a:t>The Schedule for Affective Disorders and Schizophrenia for School-      Aged Children: Present and Lifetime Version </a:t>
            </a:r>
            <a:r>
              <a:rPr lang="en-US" dirty="0"/>
              <a:t>(K-SADS-PL)</a:t>
            </a:r>
          </a:p>
          <a:p>
            <a:pPr>
              <a:buFontTx/>
              <a:buChar char="-"/>
            </a:pPr>
            <a:r>
              <a:rPr lang="en-US" i="1" dirty="0"/>
              <a:t>Anxiety Disorder Interview for DSM-IV Child and Parent  Version </a:t>
            </a:r>
            <a:r>
              <a:rPr lang="en-US" dirty="0"/>
              <a:t>(ADIS-IV-C/P): </a:t>
            </a:r>
            <a:r>
              <a:rPr lang="pt-BR" dirty="0"/>
              <a:t>avalia sintomas de ansiedade, humor, </a:t>
            </a:r>
            <a:r>
              <a:rPr lang="pt-BR" dirty="0" err="1"/>
              <a:t>externalizantes</a:t>
            </a:r>
            <a:r>
              <a:rPr lang="pt-BR" dirty="0"/>
              <a:t>, tiques, uso de substâncias e transtornos do neurodesenvolvimento. Quantificar a gravidade da ansiedade, </a:t>
            </a:r>
            <a:r>
              <a:rPr lang="en-US" dirty="0"/>
              <a:t>o </a:t>
            </a:r>
            <a:r>
              <a:rPr lang="en-US" dirty="0" err="1"/>
              <a:t>impacto</a:t>
            </a:r>
            <a:r>
              <a:rPr lang="en-US" dirty="0"/>
              <a:t> functional, </a:t>
            </a:r>
            <a:r>
              <a:rPr lang="en-US" dirty="0" err="1"/>
              <a:t>monitoramento</a:t>
            </a:r>
            <a:r>
              <a:rPr lang="en-US" dirty="0"/>
              <a:t> de </a:t>
            </a:r>
            <a:r>
              <a:rPr lang="en-US" dirty="0" err="1"/>
              <a:t>eficácia</a:t>
            </a:r>
            <a:r>
              <a:rPr lang="en-US" dirty="0"/>
              <a:t>. </a:t>
            </a:r>
          </a:p>
          <a:p>
            <a:pPr marL="0" indent="0">
              <a:buNone/>
            </a:pPr>
            <a:endParaRPr lang="en-US" dirty="0"/>
          </a:p>
          <a:p>
            <a:r>
              <a:rPr lang="en-US" b="1" dirty="0" err="1"/>
              <a:t>Menores</a:t>
            </a:r>
            <a:r>
              <a:rPr lang="en-US" b="1" dirty="0"/>
              <a:t> de 6 </a:t>
            </a:r>
            <a:r>
              <a:rPr lang="en-US" b="1" dirty="0" err="1"/>
              <a:t>anos</a:t>
            </a:r>
            <a:r>
              <a:rPr lang="en-US" b="1" dirty="0"/>
              <a:t>: </a:t>
            </a:r>
          </a:p>
          <a:p>
            <a:pPr>
              <a:buFontTx/>
              <a:buChar char="-"/>
            </a:pPr>
            <a:r>
              <a:rPr lang="en-US" i="1" dirty="0"/>
              <a:t>Preschool Age Psychiatric Evaluation </a:t>
            </a:r>
            <a:r>
              <a:rPr lang="en-US" dirty="0"/>
              <a:t>(PAPA)</a:t>
            </a:r>
          </a:p>
        </p:txBody>
      </p:sp>
      <p:sp>
        <p:nvSpPr>
          <p:cNvPr id="4" name="Retângulo 3">
            <a:extLst>
              <a:ext uri="{FF2B5EF4-FFF2-40B4-BE49-F238E27FC236}">
                <a16:creationId xmlns:a16="http://schemas.microsoft.com/office/drawing/2014/main" id="{26AD231D-1E2D-4A18-B00B-CF63F791C5D1}"/>
              </a:ext>
            </a:extLst>
          </p:cNvPr>
          <p:cNvSpPr/>
          <p:nvPr/>
        </p:nvSpPr>
        <p:spPr>
          <a:xfrm>
            <a:off x="0" y="0"/>
            <a:ext cx="9144000" cy="1556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6000" b="1" dirty="0"/>
              <a:t>Escalas</a:t>
            </a:r>
          </a:p>
        </p:txBody>
      </p:sp>
    </p:spTree>
    <p:extLst>
      <p:ext uri="{BB962C8B-B14F-4D97-AF65-F5344CB8AC3E}">
        <p14:creationId xmlns:p14="http://schemas.microsoft.com/office/powerpoint/2010/main" val="2198167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EC311770-4F1F-472A-ACD3-265ACE297981}"/>
              </a:ext>
            </a:extLst>
          </p:cNvPr>
          <p:cNvSpPr>
            <a:spLocks noGrp="1"/>
          </p:cNvSpPr>
          <p:nvPr>
            <p:ph idx="1"/>
          </p:nvPr>
        </p:nvSpPr>
        <p:spPr>
          <a:xfrm>
            <a:off x="457200" y="2420888"/>
            <a:ext cx="8229600" cy="3705275"/>
          </a:xfrm>
        </p:spPr>
        <p:txBody>
          <a:bodyPr>
            <a:normAutofit/>
          </a:bodyPr>
          <a:lstStyle/>
          <a:p>
            <a:r>
              <a:rPr lang="pt-BR" dirty="0"/>
              <a:t>Escalas para mutismo (medidas de gravidade e não de diagnóstico)</a:t>
            </a:r>
          </a:p>
          <a:p>
            <a:pPr>
              <a:buFontTx/>
              <a:buChar char="-"/>
            </a:pPr>
            <a:r>
              <a:rPr lang="pt-BR" i="1" dirty="0"/>
              <a:t>The </a:t>
            </a:r>
            <a:r>
              <a:rPr lang="pt-BR" i="1" dirty="0" err="1"/>
              <a:t>Selective</a:t>
            </a:r>
            <a:r>
              <a:rPr lang="pt-BR" i="1" dirty="0"/>
              <a:t> </a:t>
            </a:r>
            <a:r>
              <a:rPr lang="pt-BR" i="1" dirty="0" err="1"/>
              <a:t>Mutism</a:t>
            </a:r>
            <a:r>
              <a:rPr lang="pt-BR" i="1" dirty="0"/>
              <a:t> </a:t>
            </a:r>
            <a:r>
              <a:rPr lang="pt-BR" i="1" dirty="0" err="1"/>
              <a:t>Questionnaire</a:t>
            </a:r>
            <a:r>
              <a:rPr lang="pt-BR" dirty="0"/>
              <a:t> – pais (Bergman, 2013): casa/escola/outras situações sociais.</a:t>
            </a:r>
          </a:p>
          <a:p>
            <a:pPr>
              <a:buFontTx/>
              <a:buChar char="-"/>
            </a:pPr>
            <a:r>
              <a:rPr lang="en-US" i="1" dirty="0"/>
              <a:t>School Speech Questionnaire- </a:t>
            </a:r>
            <a:r>
              <a:rPr lang="en-US" i="1" dirty="0" err="1"/>
              <a:t>professores</a:t>
            </a:r>
            <a:r>
              <a:rPr lang="en-US" dirty="0"/>
              <a:t> (Bergman, 2002)</a:t>
            </a:r>
          </a:p>
          <a:p>
            <a:pPr>
              <a:buFontTx/>
              <a:buChar char="-"/>
            </a:pPr>
            <a:endParaRPr lang="pt-BR" dirty="0"/>
          </a:p>
        </p:txBody>
      </p:sp>
      <p:sp>
        <p:nvSpPr>
          <p:cNvPr id="4" name="Retângulo 3">
            <a:extLst>
              <a:ext uri="{FF2B5EF4-FFF2-40B4-BE49-F238E27FC236}">
                <a16:creationId xmlns:a16="http://schemas.microsoft.com/office/drawing/2014/main" id="{F492DBA0-D7A3-474A-88D1-AC401EBB4DD2}"/>
              </a:ext>
            </a:extLst>
          </p:cNvPr>
          <p:cNvSpPr/>
          <p:nvPr/>
        </p:nvSpPr>
        <p:spPr>
          <a:xfrm>
            <a:off x="0" y="0"/>
            <a:ext cx="9144000" cy="16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5400" b="1" dirty="0"/>
              <a:t>Escalas</a:t>
            </a:r>
          </a:p>
        </p:txBody>
      </p:sp>
    </p:spTree>
    <p:extLst>
      <p:ext uri="{BB962C8B-B14F-4D97-AF65-F5344CB8AC3E}">
        <p14:creationId xmlns:p14="http://schemas.microsoft.com/office/powerpoint/2010/main" val="182147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a:extLst>
              <a:ext uri="{FF2B5EF4-FFF2-40B4-BE49-F238E27FC236}">
                <a16:creationId xmlns:a16="http://schemas.microsoft.com/office/drawing/2014/main" id="{0E797FCF-2E9E-4EC9-8B48-275A684BB833}"/>
              </a:ext>
            </a:extLst>
          </p:cNvPr>
          <p:cNvPicPr>
            <a:picLocks noGrp="1" noChangeAspect="1"/>
          </p:cNvPicPr>
          <p:nvPr>
            <p:ph idx="1"/>
          </p:nvPr>
        </p:nvPicPr>
        <p:blipFill>
          <a:blip r:embed="rId2"/>
          <a:stretch>
            <a:fillRect/>
          </a:stretch>
        </p:blipFill>
        <p:spPr>
          <a:xfrm>
            <a:off x="0" y="-29146"/>
            <a:ext cx="4572000" cy="6858000"/>
          </a:xfrm>
          <a:prstGeom prst="rect">
            <a:avLst/>
          </a:prstGeom>
        </p:spPr>
      </p:pic>
      <p:pic>
        <p:nvPicPr>
          <p:cNvPr id="5" name="Imagem 4">
            <a:extLst>
              <a:ext uri="{FF2B5EF4-FFF2-40B4-BE49-F238E27FC236}">
                <a16:creationId xmlns:a16="http://schemas.microsoft.com/office/drawing/2014/main" id="{F8906607-9F8B-420A-A9FA-2F08A31F12F2}"/>
              </a:ext>
            </a:extLst>
          </p:cNvPr>
          <p:cNvPicPr>
            <a:picLocks noChangeAspect="1"/>
          </p:cNvPicPr>
          <p:nvPr/>
        </p:nvPicPr>
        <p:blipFill>
          <a:blip r:embed="rId3"/>
          <a:stretch>
            <a:fillRect/>
          </a:stretch>
        </p:blipFill>
        <p:spPr>
          <a:xfrm>
            <a:off x="4716016" y="116632"/>
            <a:ext cx="4427984" cy="6712222"/>
          </a:xfrm>
          <a:prstGeom prst="rect">
            <a:avLst/>
          </a:prstGeom>
        </p:spPr>
      </p:pic>
      <p:cxnSp>
        <p:nvCxnSpPr>
          <p:cNvPr id="9" name="Conector reto 8">
            <a:extLst>
              <a:ext uri="{FF2B5EF4-FFF2-40B4-BE49-F238E27FC236}">
                <a16:creationId xmlns:a16="http://schemas.microsoft.com/office/drawing/2014/main" id="{EBAD56D3-34C0-4417-AD45-1340A8D5D17D}"/>
              </a:ext>
            </a:extLst>
          </p:cNvPr>
          <p:cNvCxnSpPr/>
          <p:nvPr/>
        </p:nvCxnSpPr>
        <p:spPr>
          <a:xfrm>
            <a:off x="5364088" y="1052736"/>
            <a:ext cx="64807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ector reto 14">
            <a:extLst>
              <a:ext uri="{FF2B5EF4-FFF2-40B4-BE49-F238E27FC236}">
                <a16:creationId xmlns:a16="http://schemas.microsoft.com/office/drawing/2014/main" id="{100C189B-98FB-49CB-9381-7191CD5E5F2C}"/>
              </a:ext>
            </a:extLst>
          </p:cNvPr>
          <p:cNvCxnSpPr/>
          <p:nvPr/>
        </p:nvCxnSpPr>
        <p:spPr>
          <a:xfrm>
            <a:off x="5364088" y="3645024"/>
            <a:ext cx="79208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7226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a:extLst>
              <a:ext uri="{FF2B5EF4-FFF2-40B4-BE49-F238E27FC236}">
                <a16:creationId xmlns:a16="http://schemas.microsoft.com/office/drawing/2014/main" id="{5A508C49-6D02-4090-ADD3-E0C015D46DBB}"/>
              </a:ext>
            </a:extLst>
          </p:cNvPr>
          <p:cNvPicPr>
            <a:picLocks noGrp="1" noChangeAspect="1"/>
          </p:cNvPicPr>
          <p:nvPr>
            <p:ph idx="1"/>
          </p:nvPr>
        </p:nvPicPr>
        <p:blipFill>
          <a:blip r:embed="rId2"/>
          <a:stretch>
            <a:fillRect/>
          </a:stretch>
        </p:blipFill>
        <p:spPr>
          <a:xfrm>
            <a:off x="179512" y="404664"/>
            <a:ext cx="4049854" cy="6048672"/>
          </a:xfrm>
          <a:prstGeom prst="rect">
            <a:avLst/>
          </a:prstGeom>
        </p:spPr>
      </p:pic>
      <p:pic>
        <p:nvPicPr>
          <p:cNvPr id="5" name="Imagem 4">
            <a:extLst>
              <a:ext uri="{FF2B5EF4-FFF2-40B4-BE49-F238E27FC236}">
                <a16:creationId xmlns:a16="http://schemas.microsoft.com/office/drawing/2014/main" id="{5073C071-886E-46B2-B3DD-EDE54E783DFC}"/>
              </a:ext>
            </a:extLst>
          </p:cNvPr>
          <p:cNvPicPr>
            <a:picLocks noChangeAspect="1"/>
          </p:cNvPicPr>
          <p:nvPr/>
        </p:nvPicPr>
        <p:blipFill>
          <a:blip r:embed="rId3"/>
          <a:stretch>
            <a:fillRect/>
          </a:stretch>
        </p:blipFill>
        <p:spPr>
          <a:xfrm>
            <a:off x="4499992" y="404664"/>
            <a:ext cx="4499992" cy="2219634"/>
          </a:xfrm>
          <a:prstGeom prst="rect">
            <a:avLst/>
          </a:prstGeom>
        </p:spPr>
      </p:pic>
      <p:cxnSp>
        <p:nvCxnSpPr>
          <p:cNvPr id="7" name="Conector reto 6">
            <a:extLst>
              <a:ext uri="{FF2B5EF4-FFF2-40B4-BE49-F238E27FC236}">
                <a16:creationId xmlns:a16="http://schemas.microsoft.com/office/drawing/2014/main" id="{5F6A16C0-B992-4E1F-B6E8-E9637AE4B55E}"/>
              </a:ext>
            </a:extLst>
          </p:cNvPr>
          <p:cNvCxnSpPr/>
          <p:nvPr/>
        </p:nvCxnSpPr>
        <p:spPr>
          <a:xfrm>
            <a:off x="179512" y="2204864"/>
            <a:ext cx="288032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ector reto 10">
            <a:extLst>
              <a:ext uri="{FF2B5EF4-FFF2-40B4-BE49-F238E27FC236}">
                <a16:creationId xmlns:a16="http://schemas.microsoft.com/office/drawing/2014/main" id="{BFC2DAE1-4DA9-45F6-8FD2-40448AEB3FAC}"/>
              </a:ext>
            </a:extLst>
          </p:cNvPr>
          <p:cNvCxnSpPr/>
          <p:nvPr/>
        </p:nvCxnSpPr>
        <p:spPr>
          <a:xfrm>
            <a:off x="179512" y="4725144"/>
            <a:ext cx="115212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2" name="Imagem 11">
            <a:extLst>
              <a:ext uri="{FF2B5EF4-FFF2-40B4-BE49-F238E27FC236}">
                <a16:creationId xmlns:a16="http://schemas.microsoft.com/office/drawing/2014/main" id="{32DD26B8-AEF1-47B9-989F-6461F68783EC}"/>
              </a:ext>
            </a:extLst>
          </p:cNvPr>
          <p:cNvPicPr>
            <a:picLocks noChangeAspect="1"/>
          </p:cNvPicPr>
          <p:nvPr/>
        </p:nvPicPr>
        <p:blipFill>
          <a:blip r:embed="rId4"/>
          <a:stretch>
            <a:fillRect/>
          </a:stretch>
        </p:blipFill>
        <p:spPr>
          <a:xfrm>
            <a:off x="4716016" y="2654766"/>
            <a:ext cx="4127726" cy="630218"/>
          </a:xfrm>
          <a:prstGeom prst="rect">
            <a:avLst/>
          </a:prstGeom>
        </p:spPr>
      </p:pic>
    </p:spTree>
    <p:extLst>
      <p:ext uri="{BB962C8B-B14F-4D97-AF65-F5344CB8AC3E}">
        <p14:creationId xmlns:p14="http://schemas.microsoft.com/office/powerpoint/2010/main" val="4110732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204A2EEC-072F-4760-B769-912046A212DF}"/>
              </a:ext>
            </a:extLst>
          </p:cNvPr>
          <p:cNvSpPr>
            <a:spLocks noGrp="1"/>
          </p:cNvSpPr>
          <p:nvPr>
            <p:ph idx="1"/>
          </p:nvPr>
        </p:nvSpPr>
        <p:spPr>
          <a:xfrm>
            <a:off x="457200" y="2060848"/>
            <a:ext cx="8229600" cy="4608512"/>
          </a:xfrm>
        </p:spPr>
        <p:txBody>
          <a:bodyPr>
            <a:normAutofit lnSpcReduction="10000"/>
          </a:bodyPr>
          <a:lstStyle/>
          <a:p>
            <a:r>
              <a:rPr lang="pt-BR" dirty="0"/>
              <a:t>A maioria das crianças coopera bem com a avaliação. Os pais podem ajudar. </a:t>
            </a:r>
          </a:p>
          <a:p>
            <a:r>
              <a:rPr lang="pt-BR" dirty="0">
                <a:solidFill>
                  <a:srgbClr val="0070C0"/>
                </a:solidFill>
              </a:rPr>
              <a:t>Antes de começar o teste diga a criança que ela não precisa falar com você, mostre o teste e diga que ela pode responder apontando, balançando a cabeça ou escrevendo.</a:t>
            </a:r>
          </a:p>
          <a:p>
            <a:r>
              <a:rPr lang="pt-BR" dirty="0"/>
              <a:t>A criança deve sentar-se ao lado do entrevistador, evitando o contato visual direto, que pode deixá-las mais ansiosas. </a:t>
            </a:r>
          </a:p>
          <a:p>
            <a:endParaRPr lang="pt-BR" dirty="0"/>
          </a:p>
          <a:p>
            <a:endParaRPr lang="pt-BR" dirty="0"/>
          </a:p>
        </p:txBody>
      </p:sp>
      <p:sp>
        <p:nvSpPr>
          <p:cNvPr id="4" name="Retângulo 3">
            <a:extLst>
              <a:ext uri="{FF2B5EF4-FFF2-40B4-BE49-F238E27FC236}">
                <a16:creationId xmlns:a16="http://schemas.microsoft.com/office/drawing/2014/main" id="{2D09AD8A-D3DF-4755-B70F-FC3A968393C8}"/>
              </a:ext>
            </a:extLst>
          </p:cNvPr>
          <p:cNvSpPr/>
          <p:nvPr/>
        </p:nvSpPr>
        <p:spPr>
          <a:xfrm>
            <a:off x="0" y="0"/>
            <a:ext cx="9144000" cy="1556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800" dirty="0"/>
              <a:t>Dicas </a:t>
            </a:r>
          </a:p>
        </p:txBody>
      </p:sp>
    </p:spTree>
    <p:extLst>
      <p:ext uri="{BB962C8B-B14F-4D97-AF65-F5344CB8AC3E}">
        <p14:creationId xmlns:p14="http://schemas.microsoft.com/office/powerpoint/2010/main" val="2923102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48D6BD40-66AE-45AB-9821-95936B1A520D}"/>
              </a:ext>
            </a:extLst>
          </p:cNvPr>
          <p:cNvSpPr>
            <a:spLocks noGrp="1"/>
          </p:cNvSpPr>
          <p:nvPr>
            <p:ph idx="1"/>
          </p:nvPr>
        </p:nvSpPr>
        <p:spPr>
          <a:xfrm>
            <a:off x="457200" y="1916832"/>
            <a:ext cx="8229600" cy="4209331"/>
          </a:xfrm>
        </p:spPr>
        <p:txBody>
          <a:bodyPr/>
          <a:lstStyle/>
          <a:p>
            <a:r>
              <a:rPr lang="pt-BR" i="1" dirty="0"/>
              <a:t>Peabody Picture </a:t>
            </a:r>
            <a:r>
              <a:rPr lang="pt-BR" i="1" dirty="0" err="1"/>
              <a:t>Vocabulary</a:t>
            </a:r>
            <a:r>
              <a:rPr lang="pt-BR" i="1" dirty="0"/>
              <a:t> Test</a:t>
            </a:r>
            <a:r>
              <a:rPr lang="pt-BR" dirty="0"/>
              <a:t>: o clínico fala uma palavra e a criança aponta para a figura correspondente entre as alternativas</a:t>
            </a:r>
          </a:p>
          <a:p>
            <a:r>
              <a:rPr lang="pt-BR" dirty="0">
                <a:solidFill>
                  <a:srgbClr val="0070C0"/>
                </a:solidFill>
              </a:rPr>
              <a:t>Gravar a criança em situações cotidianas (cantando, conversando, brincando) para excluir transtornos de linguagem </a:t>
            </a:r>
          </a:p>
          <a:p>
            <a:r>
              <a:rPr lang="pt-BR" dirty="0"/>
              <a:t>Colocar a atenção em brincadeiras e não nos problemas da criança</a:t>
            </a:r>
          </a:p>
          <a:p>
            <a:endParaRPr lang="pt-BR" dirty="0"/>
          </a:p>
        </p:txBody>
      </p:sp>
      <p:pic>
        <p:nvPicPr>
          <p:cNvPr id="4" name="Imagem 3">
            <a:extLst>
              <a:ext uri="{FF2B5EF4-FFF2-40B4-BE49-F238E27FC236}">
                <a16:creationId xmlns:a16="http://schemas.microsoft.com/office/drawing/2014/main" id="{D8003A05-A434-47F8-8D42-E5FA31B9102F}"/>
              </a:ext>
            </a:extLst>
          </p:cNvPr>
          <p:cNvPicPr>
            <a:picLocks noChangeAspect="1"/>
          </p:cNvPicPr>
          <p:nvPr/>
        </p:nvPicPr>
        <p:blipFill>
          <a:blip r:embed="rId2"/>
          <a:stretch>
            <a:fillRect/>
          </a:stretch>
        </p:blipFill>
        <p:spPr>
          <a:xfrm>
            <a:off x="0" y="0"/>
            <a:ext cx="9144000" cy="1574665"/>
          </a:xfrm>
          <a:prstGeom prst="rect">
            <a:avLst/>
          </a:prstGeom>
        </p:spPr>
      </p:pic>
    </p:spTree>
    <p:extLst>
      <p:ext uri="{BB962C8B-B14F-4D97-AF65-F5344CB8AC3E}">
        <p14:creationId xmlns:p14="http://schemas.microsoft.com/office/powerpoint/2010/main" val="3701102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8692F3CF-FB8E-4D8C-8758-8CA55808122B}"/>
              </a:ext>
            </a:extLst>
          </p:cNvPr>
          <p:cNvSpPr>
            <a:spLocks noGrp="1"/>
          </p:cNvSpPr>
          <p:nvPr>
            <p:ph idx="1"/>
          </p:nvPr>
        </p:nvSpPr>
        <p:spPr>
          <a:xfrm>
            <a:off x="457200" y="1988840"/>
            <a:ext cx="8229600" cy="4536504"/>
          </a:xfrm>
        </p:spPr>
        <p:txBody>
          <a:bodyPr>
            <a:normAutofit/>
          </a:bodyPr>
          <a:lstStyle/>
          <a:p>
            <a:endParaRPr lang="en-US" dirty="0"/>
          </a:p>
          <a:p>
            <a:r>
              <a:rPr lang="en-US" dirty="0" err="1"/>
              <a:t>Ausência</a:t>
            </a:r>
            <a:r>
              <a:rPr lang="en-US" dirty="0"/>
              <a:t> de </a:t>
            </a:r>
            <a:r>
              <a:rPr lang="en-US" dirty="0" err="1"/>
              <a:t>comunicação</a:t>
            </a:r>
            <a:r>
              <a:rPr lang="en-US" dirty="0"/>
              <a:t> oral </a:t>
            </a:r>
            <a:r>
              <a:rPr lang="en-US" dirty="0" err="1"/>
              <a:t>em</a:t>
            </a:r>
            <a:r>
              <a:rPr lang="en-US" dirty="0"/>
              <a:t> </a:t>
            </a:r>
            <a:r>
              <a:rPr lang="en-US" dirty="0" err="1"/>
              <a:t>ambientes</a:t>
            </a:r>
            <a:r>
              <a:rPr lang="en-US" dirty="0"/>
              <a:t> </a:t>
            </a:r>
            <a:r>
              <a:rPr lang="en-US" dirty="0" err="1"/>
              <a:t>específicos</a:t>
            </a:r>
            <a:r>
              <a:rPr lang="en-US" dirty="0"/>
              <a:t> (</a:t>
            </a:r>
            <a:r>
              <a:rPr lang="en-US" dirty="0" err="1"/>
              <a:t>principalmente</a:t>
            </a:r>
            <a:r>
              <a:rPr lang="en-US" dirty="0"/>
              <a:t> </a:t>
            </a:r>
            <a:r>
              <a:rPr lang="en-US" dirty="0" err="1"/>
              <a:t>na</a:t>
            </a:r>
            <a:r>
              <a:rPr lang="en-US" dirty="0"/>
              <a:t> creche </a:t>
            </a:r>
            <a:r>
              <a:rPr lang="en-US" dirty="0" err="1"/>
              <a:t>ou</a:t>
            </a:r>
            <a:r>
              <a:rPr lang="en-US" dirty="0"/>
              <a:t> </a:t>
            </a:r>
            <a:r>
              <a:rPr lang="en-US" dirty="0" err="1"/>
              <a:t>escola</a:t>
            </a:r>
            <a:r>
              <a:rPr lang="en-US" dirty="0"/>
              <a:t> e </a:t>
            </a:r>
            <a:r>
              <a:rPr lang="en-US" dirty="0" err="1"/>
              <a:t>em</a:t>
            </a:r>
            <a:r>
              <a:rPr lang="en-US" dirty="0"/>
              <a:t> </a:t>
            </a:r>
            <a:r>
              <a:rPr lang="en-US" dirty="0" err="1"/>
              <a:t>situações</a:t>
            </a:r>
            <a:r>
              <a:rPr lang="en-US" dirty="0"/>
              <a:t> </a:t>
            </a:r>
            <a:r>
              <a:rPr lang="en-US" dirty="0" err="1"/>
              <a:t>sociais</a:t>
            </a:r>
            <a:r>
              <a:rPr lang="en-US" dirty="0"/>
              <a:t>).</a:t>
            </a:r>
          </a:p>
          <a:p>
            <a:r>
              <a:rPr lang="en-US" dirty="0" err="1"/>
              <a:t>Comunicação</a:t>
            </a:r>
            <a:r>
              <a:rPr lang="en-US" dirty="0"/>
              <a:t> normal </a:t>
            </a:r>
            <a:r>
              <a:rPr lang="en-US" dirty="0" err="1"/>
              <a:t>em</a:t>
            </a:r>
            <a:r>
              <a:rPr lang="en-US" dirty="0"/>
              <a:t> </a:t>
            </a:r>
            <a:r>
              <a:rPr lang="en-US" dirty="0" err="1"/>
              <a:t>ambientes</a:t>
            </a:r>
            <a:r>
              <a:rPr lang="en-US" dirty="0"/>
              <a:t> </a:t>
            </a:r>
            <a:r>
              <a:rPr lang="en-US" dirty="0" err="1"/>
              <a:t>familiares</a:t>
            </a:r>
            <a:r>
              <a:rPr lang="en-US" dirty="0"/>
              <a:t>. </a:t>
            </a:r>
          </a:p>
          <a:p>
            <a:r>
              <a:rPr lang="en-US" dirty="0" err="1"/>
              <a:t>Pode</a:t>
            </a:r>
            <a:r>
              <a:rPr lang="en-US" dirty="0"/>
              <a:t> </a:t>
            </a:r>
            <a:r>
              <a:rPr lang="en-US" dirty="0" err="1"/>
              <a:t>também</a:t>
            </a:r>
            <a:r>
              <a:rPr lang="en-US" dirty="0"/>
              <a:t> </a:t>
            </a:r>
            <a:r>
              <a:rPr lang="en-US" dirty="0" err="1"/>
              <a:t>ser</a:t>
            </a:r>
            <a:r>
              <a:rPr lang="en-US" dirty="0"/>
              <a:t> </a:t>
            </a:r>
            <a:r>
              <a:rPr lang="en-US" dirty="0" err="1"/>
              <a:t>direcionado</a:t>
            </a:r>
            <a:r>
              <a:rPr lang="en-US" dirty="0"/>
              <a:t> a </a:t>
            </a:r>
            <a:r>
              <a:rPr lang="en-US" dirty="0" err="1"/>
              <a:t>pessoas</a:t>
            </a:r>
            <a:r>
              <a:rPr lang="en-US" dirty="0"/>
              <a:t> </a:t>
            </a:r>
            <a:r>
              <a:rPr lang="en-US" dirty="0" err="1"/>
              <a:t>específicas</a:t>
            </a:r>
            <a:r>
              <a:rPr lang="en-US" dirty="0"/>
              <a:t>. </a:t>
            </a:r>
          </a:p>
          <a:p>
            <a:endParaRPr lang="pt-BR" dirty="0"/>
          </a:p>
        </p:txBody>
      </p:sp>
      <p:sp>
        <p:nvSpPr>
          <p:cNvPr id="8" name="Retângulo 7">
            <a:extLst>
              <a:ext uri="{FF2B5EF4-FFF2-40B4-BE49-F238E27FC236}">
                <a16:creationId xmlns:a16="http://schemas.microsoft.com/office/drawing/2014/main" id="{57BD9755-609F-4CBB-96D5-3A170127E97D}"/>
              </a:ext>
            </a:extLst>
          </p:cNvPr>
          <p:cNvSpPr/>
          <p:nvPr/>
        </p:nvSpPr>
        <p:spPr>
          <a:xfrm>
            <a:off x="0" y="0"/>
            <a:ext cx="9144000" cy="1844824"/>
          </a:xfrm>
          <a:prstGeom prst="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5400" b="1" dirty="0"/>
              <a:t>Características</a:t>
            </a:r>
          </a:p>
        </p:txBody>
      </p:sp>
    </p:spTree>
    <p:extLst>
      <p:ext uri="{BB962C8B-B14F-4D97-AF65-F5344CB8AC3E}">
        <p14:creationId xmlns:p14="http://schemas.microsoft.com/office/powerpoint/2010/main" val="3994513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32D0DDA-DA12-4C57-B91A-AA92D4159CF5}"/>
              </a:ext>
            </a:extLst>
          </p:cNvPr>
          <p:cNvSpPr>
            <a:spLocks noGrp="1"/>
          </p:cNvSpPr>
          <p:nvPr>
            <p:ph idx="1"/>
          </p:nvPr>
        </p:nvSpPr>
        <p:spPr>
          <a:xfrm>
            <a:off x="457200" y="1916832"/>
            <a:ext cx="8229600" cy="4941168"/>
          </a:xfrm>
        </p:spPr>
        <p:txBody>
          <a:bodyPr>
            <a:normAutofit fontScale="55000" lnSpcReduction="20000"/>
          </a:bodyPr>
          <a:lstStyle/>
          <a:p>
            <a:r>
              <a:rPr lang="pt-BR" sz="5100" dirty="0"/>
              <a:t>Falar indiretamente (“pensando em voz alta”): “estou pensando se essa roupinha vai caber na boneca” ao invés de “você acha que essa roupinha cabe na boneca?”</a:t>
            </a:r>
          </a:p>
          <a:p>
            <a:r>
              <a:rPr lang="pt-BR" sz="5100" dirty="0">
                <a:solidFill>
                  <a:srgbClr val="0070C0"/>
                </a:solidFill>
              </a:rPr>
              <a:t>Não se incomodar com períodos de silêncio. Dar tempo à criança responder. Não fazer perguntas repetidas ou sequenciadas. </a:t>
            </a:r>
          </a:p>
          <a:p>
            <a:r>
              <a:rPr lang="pt-BR" sz="5100" dirty="0"/>
              <a:t>Mesmo que a criança não responda, continue calmamente o "diálogo", tirando a pressão da criança para falar e aumentando seu conforto</a:t>
            </a:r>
          </a:p>
          <a:p>
            <a:r>
              <a:rPr lang="pt-BR" sz="5100" dirty="0">
                <a:solidFill>
                  <a:srgbClr val="0070C0"/>
                </a:solidFill>
              </a:rPr>
              <a:t>Se a criança falar, mantenha uma postura neutra, reconheça o que a criança disse e continue o que estavam fazendo juntos.</a:t>
            </a:r>
          </a:p>
          <a:p>
            <a:endParaRPr lang="pt-BR" dirty="0"/>
          </a:p>
          <a:p>
            <a:endParaRPr lang="pt-BR" dirty="0"/>
          </a:p>
          <a:p>
            <a:endParaRPr lang="pt-BR" dirty="0"/>
          </a:p>
          <a:p>
            <a:endParaRPr lang="pt-BR" dirty="0"/>
          </a:p>
          <a:p>
            <a:endParaRPr lang="pt-BR" dirty="0"/>
          </a:p>
        </p:txBody>
      </p:sp>
      <p:sp>
        <p:nvSpPr>
          <p:cNvPr id="4" name="Retângulo 3">
            <a:extLst>
              <a:ext uri="{FF2B5EF4-FFF2-40B4-BE49-F238E27FC236}">
                <a16:creationId xmlns:a16="http://schemas.microsoft.com/office/drawing/2014/main" id="{415CEBCE-E463-4246-9A12-0BC3762566C2}"/>
              </a:ext>
            </a:extLst>
          </p:cNvPr>
          <p:cNvSpPr/>
          <p:nvPr/>
        </p:nvSpPr>
        <p:spPr>
          <a:xfrm>
            <a:off x="0" y="0"/>
            <a:ext cx="9144000" cy="16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5400" b="1" dirty="0"/>
              <a:t>Dicas</a:t>
            </a:r>
          </a:p>
        </p:txBody>
      </p:sp>
    </p:spTree>
    <p:extLst>
      <p:ext uri="{BB962C8B-B14F-4D97-AF65-F5344CB8AC3E}">
        <p14:creationId xmlns:p14="http://schemas.microsoft.com/office/powerpoint/2010/main" val="100470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DD32A1-6399-4FA4-B255-08FBCB0C2AEE}"/>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150FB6EF-416E-4C73-9259-2FC624633609}"/>
              </a:ext>
            </a:extLst>
          </p:cNvPr>
          <p:cNvSpPr>
            <a:spLocks noGrp="1"/>
          </p:cNvSpPr>
          <p:nvPr>
            <p:ph idx="1"/>
          </p:nvPr>
        </p:nvSpPr>
        <p:spPr>
          <a:xfrm>
            <a:off x="539552" y="1975446"/>
            <a:ext cx="8147248" cy="4189858"/>
          </a:xfrm>
        </p:spPr>
        <p:txBody>
          <a:bodyPr>
            <a:normAutofit fontScale="92500" lnSpcReduction="10000"/>
          </a:bodyPr>
          <a:lstStyle/>
          <a:p>
            <a:r>
              <a:rPr lang="pt-BR" dirty="0">
                <a:solidFill>
                  <a:srgbClr val="00B050"/>
                </a:solidFill>
              </a:rPr>
              <a:t>Mapa da fala:</a:t>
            </a:r>
          </a:p>
          <a:p>
            <a:pPr marL="0" indent="0">
              <a:buNone/>
            </a:pPr>
            <a:r>
              <a:rPr lang="pt-BR" dirty="0">
                <a:solidFill>
                  <a:srgbClr val="00B050"/>
                </a:solidFill>
              </a:rPr>
              <a:t> - </a:t>
            </a:r>
            <a:r>
              <a:rPr lang="pt-BR" dirty="0"/>
              <a:t>crianças menores podem usar </a:t>
            </a:r>
            <a:r>
              <a:rPr lang="pt-BR" dirty="0" err="1"/>
              <a:t>emojis</a:t>
            </a:r>
            <a:r>
              <a:rPr lang="pt-BR" dirty="0"/>
              <a:t>, estrelas ou cores para quantificar a dificuldade                </a:t>
            </a:r>
          </a:p>
          <a:p>
            <a:pPr marL="0" indent="0">
              <a:buNone/>
            </a:pPr>
            <a:r>
              <a:rPr lang="pt-BR" dirty="0"/>
              <a:t>       fala         comunicação não verbal          mutismo</a:t>
            </a:r>
          </a:p>
          <a:p>
            <a:pPr marL="0" indent="0">
              <a:buNone/>
            </a:pPr>
            <a:r>
              <a:rPr lang="pt-BR" dirty="0"/>
              <a:t> - crianças mais velhas podem responder questionário objetivos ou descritivos, construir seus próprios mapas da fala, lista de pessoas com quem conversam  e com quem farão as exposições futuras.</a:t>
            </a:r>
          </a:p>
          <a:p>
            <a:endParaRPr lang="pt-BR" dirty="0"/>
          </a:p>
          <a:p>
            <a:endParaRPr lang="pt-BR" dirty="0"/>
          </a:p>
        </p:txBody>
      </p:sp>
      <p:sp>
        <p:nvSpPr>
          <p:cNvPr id="4" name="Retângulo 3">
            <a:extLst>
              <a:ext uri="{FF2B5EF4-FFF2-40B4-BE49-F238E27FC236}">
                <a16:creationId xmlns:a16="http://schemas.microsoft.com/office/drawing/2014/main" id="{F6A6A617-F59D-431B-AE1E-071DE733C1FA}"/>
              </a:ext>
            </a:extLst>
          </p:cNvPr>
          <p:cNvSpPr/>
          <p:nvPr/>
        </p:nvSpPr>
        <p:spPr>
          <a:xfrm>
            <a:off x="0" y="0"/>
            <a:ext cx="914400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6600" b="1" dirty="0">
                <a:solidFill>
                  <a:schemeClr val="bg1"/>
                </a:solidFill>
              </a:rPr>
              <a:t>Avaliação</a:t>
            </a:r>
          </a:p>
        </p:txBody>
      </p:sp>
      <p:sp>
        <p:nvSpPr>
          <p:cNvPr id="5" name="Elipse 4">
            <a:extLst>
              <a:ext uri="{FF2B5EF4-FFF2-40B4-BE49-F238E27FC236}">
                <a16:creationId xmlns:a16="http://schemas.microsoft.com/office/drawing/2014/main" id="{9A91A9AC-66D2-48CC-B7E5-EFBD15D7E34F}"/>
              </a:ext>
            </a:extLst>
          </p:cNvPr>
          <p:cNvSpPr/>
          <p:nvPr/>
        </p:nvSpPr>
        <p:spPr>
          <a:xfrm>
            <a:off x="755576" y="3552600"/>
            <a:ext cx="288032" cy="28803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Elipse 5">
            <a:extLst>
              <a:ext uri="{FF2B5EF4-FFF2-40B4-BE49-F238E27FC236}">
                <a16:creationId xmlns:a16="http://schemas.microsoft.com/office/drawing/2014/main" id="{A5C0736F-CEC9-408E-9357-A5472DC14A88}"/>
              </a:ext>
            </a:extLst>
          </p:cNvPr>
          <p:cNvSpPr/>
          <p:nvPr/>
        </p:nvSpPr>
        <p:spPr>
          <a:xfrm>
            <a:off x="2051720" y="3552600"/>
            <a:ext cx="288032" cy="288032"/>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Elipse 6">
            <a:extLst>
              <a:ext uri="{FF2B5EF4-FFF2-40B4-BE49-F238E27FC236}">
                <a16:creationId xmlns:a16="http://schemas.microsoft.com/office/drawing/2014/main" id="{BBF29D71-FFEB-4692-B54B-E3BD46C483C1}"/>
              </a:ext>
            </a:extLst>
          </p:cNvPr>
          <p:cNvSpPr/>
          <p:nvPr/>
        </p:nvSpPr>
        <p:spPr>
          <a:xfrm>
            <a:off x="6660232" y="3552600"/>
            <a:ext cx="288032" cy="288032"/>
          </a:xfrm>
          <a:prstGeom prst="ellipse">
            <a:avLst/>
          </a:prstGeom>
          <a:solidFill>
            <a:srgbClr val="FF66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69607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a:extLst>
              <a:ext uri="{FF2B5EF4-FFF2-40B4-BE49-F238E27FC236}">
                <a16:creationId xmlns:a16="http://schemas.microsoft.com/office/drawing/2014/main" id="{A43F505C-2D85-47B6-8D50-6693CA0F71F2}"/>
              </a:ext>
            </a:extLst>
          </p:cNvPr>
          <p:cNvPicPr>
            <a:picLocks noGrp="1" noChangeAspect="1"/>
          </p:cNvPicPr>
          <p:nvPr>
            <p:ph idx="1"/>
          </p:nvPr>
        </p:nvPicPr>
        <p:blipFill>
          <a:blip r:embed="rId2"/>
          <a:stretch>
            <a:fillRect/>
          </a:stretch>
        </p:blipFill>
        <p:spPr>
          <a:xfrm>
            <a:off x="1979712" y="79038"/>
            <a:ext cx="4968552" cy="6778962"/>
          </a:xfrm>
          <a:prstGeom prst="rect">
            <a:avLst/>
          </a:prstGeom>
        </p:spPr>
      </p:pic>
    </p:spTree>
    <p:extLst>
      <p:ext uri="{BB962C8B-B14F-4D97-AF65-F5344CB8AC3E}">
        <p14:creationId xmlns:p14="http://schemas.microsoft.com/office/powerpoint/2010/main" val="686834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9B0B51FE-22C6-42FD-9344-39B1FA245EC0}"/>
              </a:ext>
            </a:extLst>
          </p:cNvPr>
          <p:cNvSpPr>
            <a:spLocks noGrp="1"/>
          </p:cNvSpPr>
          <p:nvPr>
            <p:ph idx="1"/>
          </p:nvPr>
        </p:nvSpPr>
        <p:spPr>
          <a:xfrm>
            <a:off x="457200" y="2060848"/>
            <a:ext cx="8229600" cy="4065315"/>
          </a:xfrm>
        </p:spPr>
        <p:txBody>
          <a:bodyPr>
            <a:normAutofit fontScale="92500" lnSpcReduction="20000"/>
          </a:bodyPr>
          <a:lstStyle/>
          <a:p>
            <a:r>
              <a:rPr lang="pt-BR" dirty="0">
                <a:highlight>
                  <a:srgbClr val="FFFF00"/>
                </a:highlight>
              </a:rPr>
              <a:t>ATENÇÃO</a:t>
            </a:r>
            <a:r>
              <a:rPr lang="pt-BR" dirty="0"/>
              <a:t> a </a:t>
            </a:r>
            <a:r>
              <a:rPr lang="pt-BR" dirty="0">
                <a:solidFill>
                  <a:srgbClr val="0070C0"/>
                </a:solidFill>
              </a:rPr>
              <a:t>novos gatilhos: </a:t>
            </a:r>
            <a:r>
              <a:rPr lang="pt-BR" dirty="0"/>
              <a:t>eventos inesperados, início de vida escolar, imigração. </a:t>
            </a:r>
            <a:r>
              <a:rPr lang="pt-BR" dirty="0">
                <a:solidFill>
                  <a:srgbClr val="FF3399"/>
                </a:solidFill>
              </a:rPr>
              <a:t>PREPARAR A CRIANÇA PARA QUE ELA SAIBA O QUE ESPERAR.  </a:t>
            </a:r>
          </a:p>
          <a:p>
            <a:r>
              <a:rPr lang="pt-BR" dirty="0">
                <a:highlight>
                  <a:srgbClr val="FFFF00"/>
                </a:highlight>
              </a:rPr>
              <a:t>Fatores de sustentação:</a:t>
            </a:r>
            <a:r>
              <a:rPr lang="pt-BR" dirty="0"/>
              <a:t> riscos opostos. </a:t>
            </a:r>
          </a:p>
          <a:p>
            <a:pPr>
              <a:buFontTx/>
              <a:buChar char="-"/>
            </a:pPr>
            <a:r>
              <a:rPr lang="pt-BR" dirty="0"/>
              <a:t>Aceitar a criança evitando, falando apenas como os pais e aceitando sua incapacidade de melhorar. </a:t>
            </a:r>
          </a:p>
          <a:p>
            <a:pPr>
              <a:buFontTx/>
              <a:buChar char="-"/>
            </a:pPr>
            <a:r>
              <a:rPr lang="pt-BR" dirty="0"/>
              <a:t>Criar uma expectativa que a criança se comunique, gerando mais  ansiedade</a:t>
            </a:r>
          </a:p>
        </p:txBody>
      </p:sp>
      <p:sp>
        <p:nvSpPr>
          <p:cNvPr id="4" name="Retângulo 3">
            <a:extLst>
              <a:ext uri="{FF2B5EF4-FFF2-40B4-BE49-F238E27FC236}">
                <a16:creationId xmlns:a16="http://schemas.microsoft.com/office/drawing/2014/main" id="{8A92D496-4F28-4F0B-A55C-7E75DDBA6866}"/>
              </a:ext>
            </a:extLst>
          </p:cNvPr>
          <p:cNvSpPr/>
          <p:nvPr/>
        </p:nvSpPr>
        <p:spPr>
          <a:xfrm>
            <a:off x="0" y="0"/>
            <a:ext cx="9144000" cy="16288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5400" b="1" dirty="0">
                <a:solidFill>
                  <a:schemeClr val="bg1"/>
                </a:solidFill>
              </a:rPr>
              <a:t>Tratamento</a:t>
            </a:r>
          </a:p>
        </p:txBody>
      </p:sp>
    </p:spTree>
    <p:extLst>
      <p:ext uri="{BB962C8B-B14F-4D97-AF65-F5344CB8AC3E}">
        <p14:creationId xmlns:p14="http://schemas.microsoft.com/office/powerpoint/2010/main" val="2419039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D0B39D51-006B-407A-88FB-D86DE08EC8BC}"/>
              </a:ext>
            </a:extLst>
          </p:cNvPr>
          <p:cNvSpPr>
            <a:spLocks noGrp="1"/>
          </p:cNvSpPr>
          <p:nvPr>
            <p:ph idx="1"/>
          </p:nvPr>
        </p:nvSpPr>
        <p:spPr>
          <a:xfrm>
            <a:off x="457200" y="2063429"/>
            <a:ext cx="8229600" cy="4245891"/>
          </a:xfrm>
        </p:spPr>
        <p:txBody>
          <a:bodyPr>
            <a:normAutofit fontScale="92500" lnSpcReduction="20000"/>
          </a:bodyPr>
          <a:lstStyle/>
          <a:p>
            <a:r>
              <a:rPr lang="pt-BR" dirty="0">
                <a:highlight>
                  <a:srgbClr val="FF3399"/>
                </a:highlight>
              </a:rPr>
              <a:t>Objetivos:</a:t>
            </a:r>
          </a:p>
          <a:p>
            <a:pPr>
              <a:buFontTx/>
              <a:buChar char="-"/>
            </a:pPr>
            <a:r>
              <a:rPr lang="pt-BR" dirty="0"/>
              <a:t>Diminuir a ansiedade</a:t>
            </a:r>
          </a:p>
          <a:p>
            <a:pPr>
              <a:buFontTx/>
              <a:buChar char="-"/>
            </a:pPr>
            <a:r>
              <a:rPr lang="pt-BR" dirty="0"/>
              <a:t>Melhorar a fala social</a:t>
            </a:r>
          </a:p>
          <a:p>
            <a:pPr>
              <a:buFontTx/>
              <a:buChar char="-"/>
            </a:pPr>
            <a:r>
              <a:rPr lang="pt-BR" dirty="0"/>
              <a:t>Minimizar os prejuízos funcionais</a:t>
            </a:r>
          </a:p>
          <a:p>
            <a:pPr marL="0" indent="0">
              <a:buNone/>
            </a:pPr>
            <a:endParaRPr lang="pt-BR" dirty="0"/>
          </a:p>
          <a:p>
            <a:r>
              <a:rPr lang="pt-BR" dirty="0"/>
              <a:t>Multiprofissional</a:t>
            </a:r>
          </a:p>
          <a:p>
            <a:r>
              <a:rPr lang="pt-BR" dirty="0"/>
              <a:t>Ênfase nos aspectos comportamentais da TCC: a idade de início e o mutismo dificulta abordagens cognitivas. </a:t>
            </a:r>
          </a:p>
          <a:p>
            <a:endParaRPr lang="pt-BR" dirty="0"/>
          </a:p>
        </p:txBody>
      </p:sp>
      <p:pic>
        <p:nvPicPr>
          <p:cNvPr id="4" name="Imagem 3">
            <a:extLst>
              <a:ext uri="{FF2B5EF4-FFF2-40B4-BE49-F238E27FC236}">
                <a16:creationId xmlns:a16="http://schemas.microsoft.com/office/drawing/2014/main" id="{FCAEBD82-92B2-4F54-B225-FAB8E1FF7C08}"/>
              </a:ext>
            </a:extLst>
          </p:cNvPr>
          <p:cNvPicPr>
            <a:picLocks noChangeAspect="1"/>
          </p:cNvPicPr>
          <p:nvPr/>
        </p:nvPicPr>
        <p:blipFill>
          <a:blip r:embed="rId2"/>
          <a:stretch>
            <a:fillRect/>
          </a:stretch>
        </p:blipFill>
        <p:spPr>
          <a:xfrm>
            <a:off x="-363" y="5644"/>
            <a:ext cx="9144000" cy="1647622"/>
          </a:xfrm>
          <a:prstGeom prst="rect">
            <a:avLst/>
          </a:prstGeom>
        </p:spPr>
      </p:pic>
      <p:sp>
        <p:nvSpPr>
          <p:cNvPr id="5" name="CaixaDeTexto 4">
            <a:extLst>
              <a:ext uri="{FF2B5EF4-FFF2-40B4-BE49-F238E27FC236}">
                <a16:creationId xmlns:a16="http://schemas.microsoft.com/office/drawing/2014/main" id="{C4D72150-39A5-4705-8540-7656032096A3}"/>
              </a:ext>
            </a:extLst>
          </p:cNvPr>
          <p:cNvSpPr txBox="1"/>
          <p:nvPr/>
        </p:nvSpPr>
        <p:spPr>
          <a:xfrm>
            <a:off x="2627784" y="415808"/>
            <a:ext cx="3515642" cy="923330"/>
          </a:xfrm>
          <a:prstGeom prst="rect">
            <a:avLst/>
          </a:prstGeom>
          <a:noFill/>
        </p:spPr>
        <p:txBody>
          <a:bodyPr wrap="none" rtlCol="0">
            <a:spAutoFit/>
          </a:bodyPr>
          <a:lstStyle/>
          <a:p>
            <a:r>
              <a:rPr lang="pt-BR" sz="5400" b="1" dirty="0">
                <a:solidFill>
                  <a:schemeClr val="bg1"/>
                </a:solidFill>
              </a:rPr>
              <a:t>Tratamento</a:t>
            </a:r>
          </a:p>
        </p:txBody>
      </p:sp>
    </p:spTree>
    <p:extLst>
      <p:ext uri="{BB962C8B-B14F-4D97-AF65-F5344CB8AC3E}">
        <p14:creationId xmlns:p14="http://schemas.microsoft.com/office/powerpoint/2010/main" val="3751319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44C3F7E-EEE1-4942-8A15-85F75DF22A45}"/>
              </a:ext>
            </a:extLst>
          </p:cNvPr>
          <p:cNvSpPr>
            <a:spLocks noGrp="1"/>
          </p:cNvSpPr>
          <p:nvPr>
            <p:ph idx="1"/>
          </p:nvPr>
        </p:nvSpPr>
        <p:spPr>
          <a:xfrm>
            <a:off x="457200" y="2276872"/>
            <a:ext cx="8229600" cy="4320480"/>
          </a:xfrm>
        </p:spPr>
        <p:txBody>
          <a:bodyPr>
            <a:normAutofit fontScale="92500" lnSpcReduction="20000"/>
          </a:bodyPr>
          <a:lstStyle/>
          <a:p>
            <a:r>
              <a:rPr lang="pt-BR" b="1" dirty="0">
                <a:solidFill>
                  <a:srgbClr val="FF3399"/>
                </a:solidFill>
              </a:rPr>
              <a:t>Vínculo: </a:t>
            </a:r>
            <a:r>
              <a:rPr lang="pt-BR" dirty="0"/>
              <a:t>usar as atividades que ela mais gosta e reforçadores fortes. </a:t>
            </a:r>
          </a:p>
          <a:p>
            <a:r>
              <a:rPr lang="pt-BR" dirty="0"/>
              <a:t>Tarefas de </a:t>
            </a:r>
            <a:r>
              <a:rPr lang="pt-BR" b="1" dirty="0">
                <a:solidFill>
                  <a:srgbClr val="FF3399"/>
                </a:solidFill>
              </a:rPr>
              <a:t>exposição graduada </a:t>
            </a:r>
          </a:p>
          <a:p>
            <a:r>
              <a:rPr lang="pt-BR" b="1" dirty="0">
                <a:solidFill>
                  <a:srgbClr val="FF3399"/>
                </a:solidFill>
              </a:rPr>
              <a:t>Recompensas</a:t>
            </a:r>
            <a:r>
              <a:rPr lang="pt-BR" dirty="0"/>
              <a:t> por comportamento de fala (reforçador)</a:t>
            </a:r>
          </a:p>
          <a:p>
            <a:r>
              <a:rPr lang="pt-BR" b="1" dirty="0">
                <a:solidFill>
                  <a:srgbClr val="FF3399"/>
                </a:solidFill>
              </a:rPr>
              <a:t>Envolvimento parental</a:t>
            </a:r>
            <a:r>
              <a:rPr lang="pt-BR" dirty="0"/>
              <a:t>: </a:t>
            </a:r>
            <a:r>
              <a:rPr lang="pt-BR" dirty="0" err="1"/>
              <a:t>psicoeducação</a:t>
            </a:r>
            <a:r>
              <a:rPr lang="pt-BR" dirty="0"/>
              <a:t>, criar oportunidades de comunicação em casa de baixa ansiedade e fornecer situações de exposições  a situações sociais.</a:t>
            </a:r>
          </a:p>
          <a:p>
            <a:pPr marL="0" indent="0">
              <a:buNone/>
            </a:pPr>
            <a:r>
              <a:rPr lang="pt-BR" dirty="0">
                <a:solidFill>
                  <a:srgbClr val="0070C0"/>
                </a:solidFill>
              </a:rPr>
              <a:t>                    http://www.selectivemutism.org.uk/</a:t>
            </a:r>
          </a:p>
          <a:p>
            <a:endParaRPr lang="pt-BR" dirty="0"/>
          </a:p>
        </p:txBody>
      </p:sp>
      <p:pic>
        <p:nvPicPr>
          <p:cNvPr id="4" name="Imagem 3">
            <a:extLst>
              <a:ext uri="{FF2B5EF4-FFF2-40B4-BE49-F238E27FC236}">
                <a16:creationId xmlns:a16="http://schemas.microsoft.com/office/drawing/2014/main" id="{5AC7E36A-9850-4095-B650-B9DED42BF61F}"/>
              </a:ext>
            </a:extLst>
          </p:cNvPr>
          <p:cNvPicPr>
            <a:picLocks noChangeAspect="1"/>
          </p:cNvPicPr>
          <p:nvPr/>
        </p:nvPicPr>
        <p:blipFill>
          <a:blip r:embed="rId2"/>
          <a:stretch>
            <a:fillRect/>
          </a:stretch>
        </p:blipFill>
        <p:spPr>
          <a:xfrm>
            <a:off x="-31940" y="0"/>
            <a:ext cx="9175939" cy="1647622"/>
          </a:xfrm>
          <a:prstGeom prst="rect">
            <a:avLst/>
          </a:prstGeom>
        </p:spPr>
      </p:pic>
      <p:sp>
        <p:nvSpPr>
          <p:cNvPr id="5" name="CaixaDeTexto 4">
            <a:extLst>
              <a:ext uri="{FF2B5EF4-FFF2-40B4-BE49-F238E27FC236}">
                <a16:creationId xmlns:a16="http://schemas.microsoft.com/office/drawing/2014/main" id="{D2876DC5-812E-444E-8804-DF5ED1A6B4EB}"/>
              </a:ext>
            </a:extLst>
          </p:cNvPr>
          <p:cNvSpPr txBox="1"/>
          <p:nvPr/>
        </p:nvSpPr>
        <p:spPr>
          <a:xfrm>
            <a:off x="1547664" y="437112"/>
            <a:ext cx="6912768" cy="830997"/>
          </a:xfrm>
          <a:prstGeom prst="rect">
            <a:avLst/>
          </a:prstGeom>
          <a:noFill/>
        </p:spPr>
        <p:txBody>
          <a:bodyPr wrap="square" rtlCol="0">
            <a:spAutoFit/>
          </a:bodyPr>
          <a:lstStyle/>
          <a:p>
            <a:r>
              <a:rPr lang="pt-BR" sz="4800" b="1" dirty="0">
                <a:solidFill>
                  <a:schemeClr val="bg1"/>
                </a:solidFill>
              </a:rPr>
              <a:t>Tratamento psicossocial</a:t>
            </a:r>
          </a:p>
        </p:txBody>
      </p:sp>
    </p:spTree>
    <p:extLst>
      <p:ext uri="{BB962C8B-B14F-4D97-AF65-F5344CB8AC3E}">
        <p14:creationId xmlns:p14="http://schemas.microsoft.com/office/powerpoint/2010/main" val="3569297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F78A52A-ED0E-47E2-9B55-5F960BF379CE}"/>
              </a:ext>
            </a:extLst>
          </p:cNvPr>
          <p:cNvSpPr>
            <a:spLocks noGrp="1"/>
          </p:cNvSpPr>
          <p:nvPr>
            <p:ph idx="1"/>
          </p:nvPr>
        </p:nvSpPr>
        <p:spPr>
          <a:xfrm>
            <a:off x="457200" y="2204864"/>
            <a:ext cx="8363272" cy="4464496"/>
          </a:xfrm>
        </p:spPr>
        <p:txBody>
          <a:bodyPr>
            <a:normAutofit fontScale="70000" lnSpcReduction="20000"/>
          </a:bodyPr>
          <a:lstStyle/>
          <a:p>
            <a:r>
              <a:rPr lang="pt-BR" sz="3400" b="1" dirty="0">
                <a:solidFill>
                  <a:srgbClr val="FF3399"/>
                </a:solidFill>
              </a:rPr>
              <a:t>Professores: </a:t>
            </a:r>
            <a:r>
              <a:rPr lang="pt-BR" sz="3400" dirty="0" err="1"/>
              <a:t>psicoeducação</a:t>
            </a:r>
            <a:r>
              <a:rPr lang="pt-BR" sz="3400" dirty="0"/>
              <a:t>, acompanhamento para execução de tarefas simples de exposição na escola, incluídas e planejadas na psicoterapia.</a:t>
            </a:r>
          </a:p>
          <a:p>
            <a:pPr marL="0" indent="0">
              <a:buNone/>
            </a:pPr>
            <a:endParaRPr lang="pt-BR" sz="3400" dirty="0"/>
          </a:p>
          <a:p>
            <a:r>
              <a:rPr lang="pt-BR" sz="3400" b="1" dirty="0">
                <a:solidFill>
                  <a:srgbClr val="FF3399"/>
                </a:solidFill>
              </a:rPr>
              <a:t>Colegas:</a:t>
            </a:r>
            <a:r>
              <a:rPr lang="pt-BR" sz="3400" dirty="0"/>
              <a:t> “Todo mundo tem medo de alguma coisa. Algumas crianças têm dificuldades para falar. Existem maneiras pra você ajudar. Quando uma criança não fala ela pode parecer um estranho. Então seja amigável e tente incluí-la nas brincadeiras. Não fique comentando com outras crianças sobre a dificuldade dela e nem zombe. Se a criança por acaso falar algo, não fique dando “pulos de alegria” porque ela pode se envergonhar. Fique feliz por dentro e continue o que você estava fazendo. Não precisa dizer a ela “</a:t>
            </a:r>
            <a:r>
              <a:rPr lang="pt-BR" sz="3400" dirty="0" err="1"/>
              <a:t>ah..você</a:t>
            </a:r>
            <a:r>
              <a:rPr lang="pt-BR" sz="3400" dirty="0"/>
              <a:t> falou!”</a:t>
            </a:r>
          </a:p>
          <a:p>
            <a:endParaRPr lang="pt-BR" dirty="0"/>
          </a:p>
        </p:txBody>
      </p:sp>
      <p:pic>
        <p:nvPicPr>
          <p:cNvPr id="5" name="Imagem 4">
            <a:extLst>
              <a:ext uri="{FF2B5EF4-FFF2-40B4-BE49-F238E27FC236}">
                <a16:creationId xmlns:a16="http://schemas.microsoft.com/office/drawing/2014/main" id="{8593AA25-B3D7-4F0F-9566-77512D976404}"/>
              </a:ext>
            </a:extLst>
          </p:cNvPr>
          <p:cNvPicPr>
            <a:picLocks noChangeAspect="1"/>
          </p:cNvPicPr>
          <p:nvPr/>
        </p:nvPicPr>
        <p:blipFill>
          <a:blip r:embed="rId2"/>
          <a:stretch>
            <a:fillRect/>
          </a:stretch>
        </p:blipFill>
        <p:spPr>
          <a:xfrm>
            <a:off x="0" y="-11487"/>
            <a:ext cx="9144000" cy="1640452"/>
          </a:xfrm>
          <a:prstGeom prst="rect">
            <a:avLst/>
          </a:prstGeom>
        </p:spPr>
      </p:pic>
      <p:sp>
        <p:nvSpPr>
          <p:cNvPr id="6" name="CaixaDeTexto 5">
            <a:extLst>
              <a:ext uri="{FF2B5EF4-FFF2-40B4-BE49-F238E27FC236}">
                <a16:creationId xmlns:a16="http://schemas.microsoft.com/office/drawing/2014/main" id="{8A96DD54-1651-4A5B-BA83-3D617A288081}"/>
              </a:ext>
            </a:extLst>
          </p:cNvPr>
          <p:cNvSpPr txBox="1"/>
          <p:nvPr/>
        </p:nvSpPr>
        <p:spPr>
          <a:xfrm>
            <a:off x="1259632" y="347074"/>
            <a:ext cx="7040261" cy="923330"/>
          </a:xfrm>
          <a:prstGeom prst="rect">
            <a:avLst/>
          </a:prstGeom>
          <a:noFill/>
        </p:spPr>
        <p:txBody>
          <a:bodyPr wrap="none" rtlCol="0">
            <a:spAutoFit/>
          </a:bodyPr>
          <a:lstStyle/>
          <a:p>
            <a:r>
              <a:rPr lang="pt-BR" sz="5400" b="1" dirty="0">
                <a:solidFill>
                  <a:schemeClr val="bg1"/>
                </a:solidFill>
              </a:rPr>
              <a:t>Tratamento psicossocial</a:t>
            </a:r>
          </a:p>
        </p:txBody>
      </p:sp>
    </p:spTree>
    <p:extLst>
      <p:ext uri="{BB962C8B-B14F-4D97-AF65-F5344CB8AC3E}">
        <p14:creationId xmlns:p14="http://schemas.microsoft.com/office/powerpoint/2010/main" val="4207512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BCA17E-D8CC-44C0-A0DC-22C67296E13A}"/>
              </a:ext>
            </a:extLst>
          </p:cNvPr>
          <p:cNvSpPr>
            <a:spLocks noGrp="1"/>
          </p:cNvSpPr>
          <p:nvPr>
            <p:ph type="title"/>
          </p:nvPr>
        </p:nvSpPr>
        <p:spPr/>
        <p:txBody>
          <a:bodyPr/>
          <a:lstStyle/>
          <a:p>
            <a:r>
              <a:rPr lang="pt-BR" dirty="0"/>
              <a:t>VÍDEOS</a:t>
            </a:r>
          </a:p>
        </p:txBody>
      </p:sp>
      <p:sp>
        <p:nvSpPr>
          <p:cNvPr id="3" name="Espaço Reservado para Conteúdo 2">
            <a:extLst>
              <a:ext uri="{FF2B5EF4-FFF2-40B4-BE49-F238E27FC236}">
                <a16:creationId xmlns:a16="http://schemas.microsoft.com/office/drawing/2014/main" id="{031C4BB1-C7E7-43E3-BA34-33F3A4A857C9}"/>
              </a:ext>
            </a:extLst>
          </p:cNvPr>
          <p:cNvSpPr>
            <a:spLocks noGrp="1"/>
          </p:cNvSpPr>
          <p:nvPr>
            <p:ph idx="1"/>
          </p:nvPr>
        </p:nvSpPr>
        <p:spPr/>
        <p:txBody>
          <a:bodyPr>
            <a:normAutofit fontScale="92500" lnSpcReduction="20000"/>
          </a:bodyPr>
          <a:lstStyle/>
          <a:p>
            <a:r>
              <a:rPr lang="pt-BR" dirty="0">
                <a:hlinkClick r:id="rId2"/>
              </a:rPr>
              <a:t>https://www.youtube.com/watch?v=NkXFULOtuns</a:t>
            </a:r>
            <a:endParaRPr lang="pt-BR" dirty="0"/>
          </a:p>
          <a:p>
            <a:r>
              <a:rPr lang="pt-BR" dirty="0">
                <a:hlinkClick r:id="rId3"/>
              </a:rPr>
              <a:t>https://www.youtube.com/watch?v=gn3CIGSsyK0</a:t>
            </a:r>
            <a:endParaRPr lang="pt-BR" dirty="0"/>
          </a:p>
          <a:p>
            <a:r>
              <a:rPr lang="pt-BR" dirty="0">
                <a:hlinkClick r:id="rId4"/>
              </a:rPr>
              <a:t>https://www.youtube.com/watch?v=SNPyXOPJonQ</a:t>
            </a:r>
            <a:endParaRPr lang="pt-BR" dirty="0"/>
          </a:p>
          <a:p>
            <a:r>
              <a:rPr lang="pt-BR" dirty="0">
                <a:hlinkClick r:id="rId5"/>
              </a:rPr>
              <a:t>https://www.youtube.com/watch?v=yPIEgeZiWDo</a:t>
            </a:r>
            <a:endParaRPr lang="pt-BR" dirty="0"/>
          </a:p>
          <a:p>
            <a:r>
              <a:rPr lang="pt-BR" dirty="0">
                <a:hlinkClick r:id="rId6"/>
              </a:rPr>
              <a:t>https://www.youtube.com/watch?v=QgFKuBCKhUw</a:t>
            </a:r>
            <a:endParaRPr lang="pt-BR" dirty="0"/>
          </a:p>
          <a:p>
            <a:endParaRPr lang="pt-BR" dirty="0"/>
          </a:p>
          <a:p>
            <a:endParaRPr lang="pt-BR" dirty="0"/>
          </a:p>
        </p:txBody>
      </p:sp>
    </p:spTree>
    <p:extLst>
      <p:ext uri="{BB962C8B-B14F-4D97-AF65-F5344CB8AC3E}">
        <p14:creationId xmlns:p14="http://schemas.microsoft.com/office/powerpoint/2010/main" val="13025863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a:extLst>
              <a:ext uri="{FF2B5EF4-FFF2-40B4-BE49-F238E27FC236}">
                <a16:creationId xmlns:a16="http://schemas.microsoft.com/office/drawing/2014/main" id="{263F05F5-A53A-45F1-B974-B34AEA5DD5FE}"/>
              </a:ext>
            </a:extLst>
          </p:cNvPr>
          <p:cNvPicPr>
            <a:picLocks noGrp="1" noChangeAspect="1"/>
          </p:cNvPicPr>
          <p:nvPr>
            <p:ph idx="1"/>
          </p:nvPr>
        </p:nvPicPr>
        <p:blipFill>
          <a:blip r:embed="rId2"/>
          <a:stretch>
            <a:fillRect/>
          </a:stretch>
        </p:blipFill>
        <p:spPr>
          <a:xfrm>
            <a:off x="3617892" y="2996952"/>
            <a:ext cx="1908213" cy="1725318"/>
          </a:xfrm>
          <a:prstGeom prst="rect">
            <a:avLst/>
          </a:prstGeom>
        </p:spPr>
      </p:pic>
      <p:sp>
        <p:nvSpPr>
          <p:cNvPr id="5" name="CaixaDeTexto 4">
            <a:extLst>
              <a:ext uri="{FF2B5EF4-FFF2-40B4-BE49-F238E27FC236}">
                <a16:creationId xmlns:a16="http://schemas.microsoft.com/office/drawing/2014/main" id="{9660A45D-466D-427C-B66C-FBB48173B23F}"/>
              </a:ext>
            </a:extLst>
          </p:cNvPr>
          <p:cNvSpPr txBox="1"/>
          <p:nvPr/>
        </p:nvSpPr>
        <p:spPr>
          <a:xfrm>
            <a:off x="2522400" y="4941168"/>
            <a:ext cx="4099199" cy="369332"/>
          </a:xfrm>
          <a:prstGeom prst="rect">
            <a:avLst/>
          </a:prstGeom>
          <a:noFill/>
        </p:spPr>
        <p:txBody>
          <a:bodyPr wrap="none" rtlCol="0">
            <a:spAutoFit/>
          </a:bodyPr>
          <a:lstStyle/>
          <a:p>
            <a:r>
              <a:rPr lang="pt-BR" dirty="0">
                <a:latin typeface="Lucida Handwriting" panose="03010101010101010101" pitchFamily="66" charset="0"/>
              </a:rPr>
              <a:t>liviaeugeniolopes@gmail.com</a:t>
            </a:r>
          </a:p>
        </p:txBody>
      </p:sp>
    </p:spTree>
    <p:extLst>
      <p:ext uri="{BB962C8B-B14F-4D97-AF65-F5344CB8AC3E}">
        <p14:creationId xmlns:p14="http://schemas.microsoft.com/office/powerpoint/2010/main" val="1630874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29087BD5-3E28-42B3-9DA9-7857FA068222}"/>
              </a:ext>
            </a:extLst>
          </p:cNvPr>
          <p:cNvSpPr>
            <a:spLocks noGrp="1"/>
          </p:cNvSpPr>
          <p:nvPr>
            <p:ph idx="1"/>
          </p:nvPr>
        </p:nvSpPr>
        <p:spPr>
          <a:xfrm>
            <a:off x="457200" y="2348880"/>
            <a:ext cx="8229600" cy="4248472"/>
          </a:xfrm>
        </p:spPr>
        <p:txBody>
          <a:bodyPr>
            <a:normAutofit/>
          </a:bodyPr>
          <a:lstStyle/>
          <a:p>
            <a:r>
              <a:rPr lang="en-US" dirty="0" err="1"/>
              <a:t>Geralmente</a:t>
            </a:r>
            <a:r>
              <a:rPr lang="en-US" dirty="0"/>
              <a:t> é </a:t>
            </a:r>
            <a:r>
              <a:rPr lang="en-US" dirty="0" err="1"/>
              <a:t>mais</a:t>
            </a:r>
            <a:r>
              <a:rPr lang="en-US" dirty="0"/>
              <a:t> </a:t>
            </a:r>
            <a:r>
              <a:rPr lang="en-US" dirty="0" err="1"/>
              <a:t>fácil</a:t>
            </a:r>
            <a:r>
              <a:rPr lang="en-US" dirty="0"/>
              <a:t> </a:t>
            </a:r>
            <a:r>
              <a:rPr lang="en-US" dirty="0" err="1"/>
              <a:t>falar</a:t>
            </a:r>
            <a:r>
              <a:rPr lang="en-US" dirty="0"/>
              <a:t> com </a:t>
            </a:r>
            <a:r>
              <a:rPr lang="en-US" dirty="0" err="1">
                <a:solidFill>
                  <a:srgbClr val="00B050"/>
                </a:solidFill>
              </a:rPr>
              <a:t>outras</a:t>
            </a:r>
            <a:r>
              <a:rPr lang="en-US" dirty="0">
                <a:solidFill>
                  <a:srgbClr val="00B050"/>
                </a:solidFill>
              </a:rPr>
              <a:t> </a:t>
            </a:r>
            <a:r>
              <a:rPr lang="en-US" dirty="0" err="1">
                <a:solidFill>
                  <a:srgbClr val="00B050"/>
                </a:solidFill>
              </a:rPr>
              <a:t>crianças</a:t>
            </a:r>
            <a:r>
              <a:rPr lang="en-US" dirty="0">
                <a:solidFill>
                  <a:srgbClr val="00B050"/>
                </a:solidFill>
              </a:rPr>
              <a:t> </a:t>
            </a:r>
            <a:r>
              <a:rPr lang="en-US" dirty="0"/>
              <a:t>do que com </a:t>
            </a:r>
            <a:r>
              <a:rPr lang="en-US" dirty="0" err="1"/>
              <a:t>adultos</a:t>
            </a:r>
            <a:endParaRPr lang="en-US" dirty="0"/>
          </a:p>
          <a:p>
            <a:r>
              <a:rPr lang="en-US" dirty="0" err="1"/>
              <a:t>Podem</a:t>
            </a:r>
            <a:r>
              <a:rPr lang="en-US" dirty="0"/>
              <a:t> </a:t>
            </a:r>
            <a:r>
              <a:rPr lang="en-US" dirty="0" err="1"/>
              <a:t>eventualmente</a:t>
            </a:r>
            <a:r>
              <a:rPr lang="en-US" dirty="0"/>
              <a:t> </a:t>
            </a:r>
            <a:r>
              <a:rPr lang="en-US" dirty="0" err="1"/>
              <a:t>sussurar</a:t>
            </a:r>
            <a:r>
              <a:rPr lang="en-US" dirty="0"/>
              <a:t> para um </a:t>
            </a:r>
            <a:r>
              <a:rPr lang="en-US" dirty="0" err="1"/>
              <a:t>melhor</a:t>
            </a:r>
            <a:r>
              <a:rPr lang="en-US" dirty="0"/>
              <a:t> amigo </a:t>
            </a:r>
            <a:r>
              <a:rPr lang="en-US" dirty="0" err="1"/>
              <a:t>na</a:t>
            </a:r>
            <a:r>
              <a:rPr lang="en-US" dirty="0"/>
              <a:t> </a:t>
            </a:r>
            <a:r>
              <a:rPr lang="en-US" dirty="0" err="1"/>
              <a:t>escola</a:t>
            </a:r>
            <a:r>
              <a:rPr lang="en-US" dirty="0"/>
              <a:t>.</a:t>
            </a:r>
          </a:p>
          <a:p>
            <a:r>
              <a:rPr lang="en-US" dirty="0" err="1"/>
              <a:t>Podem</a:t>
            </a:r>
            <a:r>
              <a:rPr lang="en-US" dirty="0"/>
              <a:t> </a:t>
            </a:r>
            <a:r>
              <a:rPr lang="en-US" dirty="0" err="1"/>
              <a:t>utilizar</a:t>
            </a:r>
            <a:r>
              <a:rPr lang="en-US" dirty="0"/>
              <a:t> </a:t>
            </a:r>
            <a:r>
              <a:rPr lang="en-US" dirty="0" err="1"/>
              <a:t>linguagens</a:t>
            </a:r>
            <a:r>
              <a:rPr lang="en-US" dirty="0"/>
              <a:t> </a:t>
            </a:r>
            <a:r>
              <a:rPr lang="en-US" dirty="0" err="1"/>
              <a:t>não</a:t>
            </a:r>
            <a:r>
              <a:rPr lang="en-US" dirty="0"/>
              <a:t> </a:t>
            </a:r>
            <a:r>
              <a:rPr lang="en-US" dirty="0" err="1"/>
              <a:t>verbais</a:t>
            </a:r>
            <a:r>
              <a:rPr lang="en-US" dirty="0"/>
              <a:t> (</a:t>
            </a:r>
            <a:r>
              <a:rPr lang="en-US" dirty="0" err="1"/>
              <a:t>contato</a:t>
            </a:r>
            <a:r>
              <a:rPr lang="en-US" dirty="0"/>
              <a:t> visual, </a:t>
            </a:r>
            <a:r>
              <a:rPr lang="en-US" dirty="0" err="1"/>
              <a:t>mímica</a:t>
            </a:r>
            <a:r>
              <a:rPr lang="en-US" dirty="0"/>
              <a:t> facial, </a:t>
            </a:r>
            <a:r>
              <a:rPr lang="en-US" dirty="0" err="1"/>
              <a:t>gestos</a:t>
            </a:r>
            <a:r>
              <a:rPr lang="en-US" dirty="0"/>
              <a:t>, </a:t>
            </a:r>
            <a:r>
              <a:rPr lang="en-US" dirty="0" err="1"/>
              <a:t>balançar</a:t>
            </a:r>
            <a:r>
              <a:rPr lang="en-US" dirty="0"/>
              <a:t> a </a:t>
            </a:r>
            <a:r>
              <a:rPr lang="en-US" dirty="0" err="1"/>
              <a:t>cabeça</a:t>
            </a:r>
            <a:r>
              <a:rPr lang="en-US" dirty="0"/>
              <a:t> e/</a:t>
            </a:r>
            <a:r>
              <a:rPr lang="en-US" dirty="0" err="1"/>
              <a:t>ou</a:t>
            </a:r>
            <a:r>
              <a:rPr lang="en-US" dirty="0"/>
              <a:t> </a:t>
            </a:r>
            <a:r>
              <a:rPr lang="en-US" dirty="0" err="1"/>
              <a:t>apontar</a:t>
            </a:r>
            <a:r>
              <a:rPr lang="en-US" dirty="0"/>
              <a:t>)</a:t>
            </a:r>
          </a:p>
        </p:txBody>
      </p:sp>
      <p:pic>
        <p:nvPicPr>
          <p:cNvPr id="4" name="Imagem 3">
            <a:extLst>
              <a:ext uri="{FF2B5EF4-FFF2-40B4-BE49-F238E27FC236}">
                <a16:creationId xmlns:a16="http://schemas.microsoft.com/office/drawing/2014/main" id="{789FF2CC-086C-4E8F-97D9-4BEA4D11F7CC}"/>
              </a:ext>
            </a:extLst>
          </p:cNvPr>
          <p:cNvPicPr>
            <a:picLocks noChangeAspect="1"/>
          </p:cNvPicPr>
          <p:nvPr/>
        </p:nvPicPr>
        <p:blipFill>
          <a:blip r:embed="rId3"/>
          <a:stretch>
            <a:fillRect/>
          </a:stretch>
        </p:blipFill>
        <p:spPr>
          <a:xfrm>
            <a:off x="0" y="0"/>
            <a:ext cx="9144000" cy="1866494"/>
          </a:xfrm>
          <a:prstGeom prst="rect">
            <a:avLst/>
          </a:prstGeom>
          <a:ln>
            <a:solidFill>
              <a:srgbClr val="0070C0"/>
            </a:solidFill>
          </a:ln>
        </p:spPr>
      </p:pic>
    </p:spTree>
    <p:extLst>
      <p:ext uri="{BB962C8B-B14F-4D97-AF65-F5344CB8AC3E}">
        <p14:creationId xmlns:p14="http://schemas.microsoft.com/office/powerpoint/2010/main" val="1447825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4476B30B-516C-4103-8B82-15FE50E8723C}"/>
              </a:ext>
            </a:extLst>
          </p:cNvPr>
          <p:cNvSpPr>
            <a:spLocks noGrp="1"/>
          </p:cNvSpPr>
          <p:nvPr>
            <p:ph idx="1"/>
          </p:nvPr>
        </p:nvSpPr>
        <p:spPr>
          <a:xfrm>
            <a:off x="457200" y="2564904"/>
            <a:ext cx="8229600" cy="3561259"/>
          </a:xfrm>
        </p:spPr>
        <p:txBody>
          <a:bodyPr>
            <a:normAutofit/>
          </a:bodyPr>
          <a:lstStyle/>
          <a:p>
            <a:r>
              <a:rPr lang="pt-BR" dirty="0"/>
              <a:t>Crianças imigrantes e bilíngues (maior risco).</a:t>
            </a:r>
          </a:p>
          <a:p>
            <a:r>
              <a:rPr lang="pt-BR" dirty="0"/>
              <a:t>Início entre 2 e 5 anos de idade, mas geralmente não é reconhecido até que as crianças comecem à escola.</a:t>
            </a:r>
          </a:p>
          <a:p>
            <a:r>
              <a:rPr lang="pt-BR" dirty="0"/>
              <a:t>Pais geralmente dizem que a criança "sempre foi assim ".</a:t>
            </a:r>
          </a:p>
          <a:p>
            <a:pPr marL="0" indent="0">
              <a:buNone/>
            </a:pPr>
            <a:endParaRPr lang="pt-BR" dirty="0"/>
          </a:p>
        </p:txBody>
      </p:sp>
      <p:sp>
        <p:nvSpPr>
          <p:cNvPr id="9" name="Retângulo 8">
            <a:extLst>
              <a:ext uri="{FF2B5EF4-FFF2-40B4-BE49-F238E27FC236}">
                <a16:creationId xmlns:a16="http://schemas.microsoft.com/office/drawing/2014/main" id="{321AEE5E-42F1-4707-9A29-8FC75AD02DD5}"/>
              </a:ext>
            </a:extLst>
          </p:cNvPr>
          <p:cNvSpPr/>
          <p:nvPr/>
        </p:nvSpPr>
        <p:spPr>
          <a:xfrm>
            <a:off x="0" y="0"/>
            <a:ext cx="9144000" cy="1988840"/>
          </a:xfrm>
          <a:prstGeom prst="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6000" b="1" dirty="0"/>
              <a:t>Epidemiologia</a:t>
            </a:r>
          </a:p>
        </p:txBody>
      </p:sp>
    </p:spTree>
    <p:extLst>
      <p:ext uri="{BB962C8B-B14F-4D97-AF65-F5344CB8AC3E}">
        <p14:creationId xmlns:p14="http://schemas.microsoft.com/office/powerpoint/2010/main" val="271797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33525664-3DDC-492C-B88E-B1DD824924F1}"/>
              </a:ext>
            </a:extLst>
          </p:cNvPr>
          <p:cNvSpPr>
            <a:spLocks noGrp="1"/>
          </p:cNvSpPr>
          <p:nvPr>
            <p:ph idx="1"/>
          </p:nvPr>
        </p:nvSpPr>
        <p:spPr>
          <a:xfrm>
            <a:off x="457200" y="2492896"/>
            <a:ext cx="8229600" cy="3633267"/>
          </a:xfrm>
        </p:spPr>
        <p:txBody>
          <a:bodyPr>
            <a:normAutofit/>
          </a:bodyPr>
          <a:lstStyle/>
          <a:p>
            <a:r>
              <a:rPr lang="pt-BR" dirty="0"/>
              <a:t>Prevalência média 1% da população infantil (0,1-2,2%)</a:t>
            </a:r>
          </a:p>
          <a:p>
            <a:r>
              <a:rPr lang="pt-BR" dirty="0"/>
              <a:t>Meninas 1,5-2,6:1 </a:t>
            </a:r>
            <a:r>
              <a:rPr lang="pt-BR" sz="1600" dirty="0"/>
              <a:t>(Bergman Et al, 2002; </a:t>
            </a:r>
            <a:r>
              <a:rPr lang="pt-BR" sz="1600" dirty="0" err="1"/>
              <a:t>Hua</a:t>
            </a:r>
            <a:r>
              <a:rPr lang="pt-BR" sz="1600" dirty="0"/>
              <a:t> &amp; Major, 2016).  </a:t>
            </a:r>
          </a:p>
          <a:p>
            <a:r>
              <a:rPr lang="pt-BR" dirty="0"/>
              <a:t>DSM 5: não tem diferenças de gênero.</a:t>
            </a:r>
          </a:p>
          <a:p>
            <a:pPr marL="0" indent="0">
              <a:buNone/>
            </a:pPr>
            <a:r>
              <a:rPr lang="pt-BR" dirty="0"/>
              <a:t>                  prevalência 0,03-1%</a:t>
            </a:r>
          </a:p>
          <a:p>
            <a:endParaRPr lang="pt-BR" sz="1600" dirty="0"/>
          </a:p>
        </p:txBody>
      </p:sp>
      <p:pic>
        <p:nvPicPr>
          <p:cNvPr id="4" name="Imagem 3">
            <a:extLst>
              <a:ext uri="{FF2B5EF4-FFF2-40B4-BE49-F238E27FC236}">
                <a16:creationId xmlns:a16="http://schemas.microsoft.com/office/drawing/2014/main" id="{3094B13D-F10C-4EB8-ADA8-4A3F4D302112}"/>
              </a:ext>
            </a:extLst>
          </p:cNvPr>
          <p:cNvPicPr>
            <a:picLocks noChangeAspect="1"/>
          </p:cNvPicPr>
          <p:nvPr/>
        </p:nvPicPr>
        <p:blipFill>
          <a:blip r:embed="rId3"/>
          <a:stretch>
            <a:fillRect/>
          </a:stretch>
        </p:blipFill>
        <p:spPr>
          <a:xfrm>
            <a:off x="0" y="5644"/>
            <a:ext cx="9144000" cy="2006329"/>
          </a:xfrm>
          <a:prstGeom prst="rect">
            <a:avLst/>
          </a:prstGeom>
          <a:ln>
            <a:solidFill>
              <a:srgbClr val="0070C0"/>
            </a:solidFill>
          </a:ln>
        </p:spPr>
      </p:pic>
    </p:spTree>
    <p:extLst>
      <p:ext uri="{BB962C8B-B14F-4D97-AF65-F5344CB8AC3E}">
        <p14:creationId xmlns:p14="http://schemas.microsoft.com/office/powerpoint/2010/main" val="789178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D1020B21-2BE2-483E-ADC2-6ED95D072788}"/>
              </a:ext>
            </a:extLst>
          </p:cNvPr>
          <p:cNvSpPr/>
          <p:nvPr/>
        </p:nvSpPr>
        <p:spPr>
          <a:xfrm>
            <a:off x="0" y="0"/>
            <a:ext cx="9144000" cy="1746448"/>
          </a:xfrm>
          <a:prstGeom prst="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5400" b="1" dirty="0"/>
              <a:t>Ciclo</a:t>
            </a:r>
          </a:p>
        </p:txBody>
      </p:sp>
      <p:sp>
        <p:nvSpPr>
          <p:cNvPr id="5" name="Retângulo 4">
            <a:extLst>
              <a:ext uri="{FF2B5EF4-FFF2-40B4-BE49-F238E27FC236}">
                <a16:creationId xmlns:a16="http://schemas.microsoft.com/office/drawing/2014/main" id="{16C8F4C9-0E46-4AB8-B5E8-6E488A11C735}"/>
              </a:ext>
            </a:extLst>
          </p:cNvPr>
          <p:cNvSpPr/>
          <p:nvPr/>
        </p:nvSpPr>
        <p:spPr>
          <a:xfrm>
            <a:off x="3419872" y="2034226"/>
            <a:ext cx="2304256"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Medo de cometer erros/desagradar</a:t>
            </a:r>
            <a:endParaRPr lang="pt-BR" dirty="0"/>
          </a:p>
        </p:txBody>
      </p:sp>
      <p:sp>
        <p:nvSpPr>
          <p:cNvPr id="7" name="Retângulo 6">
            <a:extLst>
              <a:ext uri="{FF2B5EF4-FFF2-40B4-BE49-F238E27FC236}">
                <a16:creationId xmlns:a16="http://schemas.microsoft.com/office/drawing/2014/main" id="{A27E6AB0-414B-4045-B0F7-97DD88B0B476}"/>
              </a:ext>
            </a:extLst>
          </p:cNvPr>
          <p:cNvSpPr/>
          <p:nvPr/>
        </p:nvSpPr>
        <p:spPr>
          <a:xfrm>
            <a:off x="6012160" y="3401870"/>
            <a:ext cx="2448272"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Ficar mudo</a:t>
            </a:r>
          </a:p>
          <a:p>
            <a:pPr algn="ctr"/>
            <a:r>
              <a:rPr lang="pt-BR" dirty="0"/>
              <a:t>“tornar-se invisível”</a:t>
            </a:r>
          </a:p>
        </p:txBody>
      </p:sp>
      <p:sp>
        <p:nvSpPr>
          <p:cNvPr id="8" name="Retângulo 7">
            <a:extLst>
              <a:ext uri="{FF2B5EF4-FFF2-40B4-BE49-F238E27FC236}">
                <a16:creationId xmlns:a16="http://schemas.microsoft.com/office/drawing/2014/main" id="{FA289B0F-3CC6-473C-8348-889F2D275DA0}"/>
              </a:ext>
            </a:extLst>
          </p:cNvPr>
          <p:cNvSpPr/>
          <p:nvPr/>
        </p:nvSpPr>
        <p:spPr>
          <a:xfrm>
            <a:off x="3563888" y="5085438"/>
            <a:ext cx="2016224"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Tentam conversar com alguém</a:t>
            </a:r>
          </a:p>
        </p:txBody>
      </p:sp>
      <p:sp>
        <p:nvSpPr>
          <p:cNvPr id="9" name="Retângulo 8">
            <a:extLst>
              <a:ext uri="{FF2B5EF4-FFF2-40B4-BE49-F238E27FC236}">
                <a16:creationId xmlns:a16="http://schemas.microsoft.com/office/drawing/2014/main" id="{D0AF7990-CAF8-44CE-BC2E-D8BE9F73CF5A}"/>
              </a:ext>
            </a:extLst>
          </p:cNvPr>
          <p:cNvSpPr/>
          <p:nvPr/>
        </p:nvSpPr>
        <p:spPr>
          <a:xfrm>
            <a:off x="467544" y="3483133"/>
            <a:ext cx="2376264" cy="900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Desperta entusiasmo no outro</a:t>
            </a:r>
          </a:p>
        </p:txBody>
      </p:sp>
      <p:sp>
        <p:nvSpPr>
          <p:cNvPr id="10" name="Explosão: 8 Pontos 9">
            <a:extLst>
              <a:ext uri="{FF2B5EF4-FFF2-40B4-BE49-F238E27FC236}">
                <a16:creationId xmlns:a16="http://schemas.microsoft.com/office/drawing/2014/main" id="{E973CA45-5CED-4408-BFBC-B1E83ADA36F7}"/>
              </a:ext>
            </a:extLst>
          </p:cNvPr>
          <p:cNvSpPr/>
          <p:nvPr/>
        </p:nvSpPr>
        <p:spPr>
          <a:xfrm>
            <a:off x="3275856" y="3114092"/>
            <a:ext cx="2448272" cy="1638182"/>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70C0"/>
                </a:solidFill>
              </a:rPr>
              <a:t>ANSIEDADE</a:t>
            </a:r>
          </a:p>
        </p:txBody>
      </p:sp>
      <p:sp>
        <p:nvSpPr>
          <p:cNvPr id="15" name="Seta: Dobrada 14">
            <a:extLst>
              <a:ext uri="{FF2B5EF4-FFF2-40B4-BE49-F238E27FC236}">
                <a16:creationId xmlns:a16="http://schemas.microsoft.com/office/drawing/2014/main" id="{74E99D99-D980-4AB3-BE05-6DEE7306E22A}"/>
              </a:ext>
            </a:extLst>
          </p:cNvPr>
          <p:cNvSpPr/>
          <p:nvPr/>
        </p:nvSpPr>
        <p:spPr>
          <a:xfrm>
            <a:off x="2267744" y="2354887"/>
            <a:ext cx="792088" cy="76521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6" name="Seta: Dobrada 15">
            <a:extLst>
              <a:ext uri="{FF2B5EF4-FFF2-40B4-BE49-F238E27FC236}">
                <a16:creationId xmlns:a16="http://schemas.microsoft.com/office/drawing/2014/main" id="{9AEE7025-9426-4B09-B1D9-0ED0DF4B586B}"/>
              </a:ext>
            </a:extLst>
          </p:cNvPr>
          <p:cNvSpPr/>
          <p:nvPr/>
        </p:nvSpPr>
        <p:spPr>
          <a:xfrm rot="5400000">
            <a:off x="6192306" y="2430143"/>
            <a:ext cx="719953" cy="64794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7" name="Seta: Dobrada 16">
            <a:extLst>
              <a:ext uri="{FF2B5EF4-FFF2-40B4-BE49-F238E27FC236}">
                <a16:creationId xmlns:a16="http://schemas.microsoft.com/office/drawing/2014/main" id="{0DA5D785-FB61-4A13-A1A1-896CF5CAE8CA}"/>
              </a:ext>
            </a:extLst>
          </p:cNvPr>
          <p:cNvSpPr/>
          <p:nvPr/>
        </p:nvSpPr>
        <p:spPr>
          <a:xfrm rot="10800000">
            <a:off x="5982833" y="4683859"/>
            <a:ext cx="677398" cy="86409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8" name="Seta: Dobrada 17">
            <a:extLst>
              <a:ext uri="{FF2B5EF4-FFF2-40B4-BE49-F238E27FC236}">
                <a16:creationId xmlns:a16="http://schemas.microsoft.com/office/drawing/2014/main" id="{AB706AE7-5DE0-49FF-BC0B-6429C28B83BA}"/>
              </a:ext>
            </a:extLst>
          </p:cNvPr>
          <p:cNvSpPr/>
          <p:nvPr/>
        </p:nvSpPr>
        <p:spPr>
          <a:xfrm rot="16200000">
            <a:off x="2283105" y="4632493"/>
            <a:ext cx="761365" cy="86409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pic>
        <p:nvPicPr>
          <p:cNvPr id="19" name="Imagem 18">
            <a:extLst>
              <a:ext uri="{FF2B5EF4-FFF2-40B4-BE49-F238E27FC236}">
                <a16:creationId xmlns:a16="http://schemas.microsoft.com/office/drawing/2014/main" id="{937AF53D-CBFB-44DE-B79D-2188E27AB801}"/>
              </a:ext>
            </a:extLst>
          </p:cNvPr>
          <p:cNvPicPr>
            <a:picLocks noChangeAspect="1"/>
          </p:cNvPicPr>
          <p:nvPr/>
        </p:nvPicPr>
        <p:blipFill>
          <a:blip r:embed="rId2"/>
          <a:stretch>
            <a:fillRect/>
          </a:stretch>
        </p:blipFill>
        <p:spPr>
          <a:xfrm>
            <a:off x="7028057" y="4625752"/>
            <a:ext cx="1849601" cy="1899591"/>
          </a:xfrm>
          <a:prstGeom prst="rect">
            <a:avLst/>
          </a:prstGeom>
        </p:spPr>
      </p:pic>
    </p:spTree>
    <p:extLst>
      <p:ext uri="{BB962C8B-B14F-4D97-AF65-F5344CB8AC3E}">
        <p14:creationId xmlns:p14="http://schemas.microsoft.com/office/powerpoint/2010/main" val="4099709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4012CC0F-B1D2-4AB5-A822-24C58C57A79A}"/>
              </a:ext>
            </a:extLst>
          </p:cNvPr>
          <p:cNvSpPr>
            <a:spLocks noGrp="1"/>
          </p:cNvSpPr>
          <p:nvPr>
            <p:ph idx="1"/>
          </p:nvPr>
        </p:nvSpPr>
        <p:spPr>
          <a:xfrm>
            <a:off x="457200" y="2420888"/>
            <a:ext cx="8229600" cy="3744416"/>
          </a:xfrm>
        </p:spPr>
        <p:txBody>
          <a:bodyPr>
            <a:normAutofit fontScale="92500" lnSpcReduction="10000"/>
          </a:bodyPr>
          <a:lstStyle/>
          <a:p>
            <a:r>
              <a:rPr lang="pt-BR" dirty="0"/>
              <a:t>Poucos estudos longitudinais</a:t>
            </a:r>
          </a:p>
          <a:p>
            <a:r>
              <a:rPr lang="pt-BR" dirty="0"/>
              <a:t>Os sintomas podem diminuir ao longo do tempo</a:t>
            </a:r>
          </a:p>
          <a:p>
            <a:r>
              <a:rPr lang="pt-BR" dirty="0"/>
              <a:t>Persistência: geralmente se associa a problemas de comunicação e ansiedade social. Maior risco de desenvolver outros transtornos psiquiátricos.</a:t>
            </a:r>
          </a:p>
          <a:p>
            <a:r>
              <a:rPr lang="pt-BR" dirty="0"/>
              <a:t>Adultos: a pressão para falar diminui, pois eles podem escolher mais facilmente com quem querem estar e o que desejam fazer.</a:t>
            </a:r>
          </a:p>
        </p:txBody>
      </p:sp>
      <p:sp>
        <p:nvSpPr>
          <p:cNvPr id="4" name="Retângulo 3">
            <a:extLst>
              <a:ext uri="{FF2B5EF4-FFF2-40B4-BE49-F238E27FC236}">
                <a16:creationId xmlns:a16="http://schemas.microsoft.com/office/drawing/2014/main" id="{5413CE84-E8F8-4FCF-8721-74B4949BBE29}"/>
              </a:ext>
            </a:extLst>
          </p:cNvPr>
          <p:cNvSpPr/>
          <p:nvPr/>
        </p:nvSpPr>
        <p:spPr>
          <a:xfrm>
            <a:off x="15316" y="2523"/>
            <a:ext cx="9144000" cy="1628800"/>
          </a:xfrm>
          <a:prstGeom prst="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5400" b="1" dirty="0"/>
              <a:t>Curso</a:t>
            </a:r>
          </a:p>
        </p:txBody>
      </p:sp>
    </p:spTree>
    <p:extLst>
      <p:ext uri="{BB962C8B-B14F-4D97-AF65-F5344CB8AC3E}">
        <p14:creationId xmlns:p14="http://schemas.microsoft.com/office/powerpoint/2010/main" val="2061945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CA06C5B-632B-4E07-943D-BC3EBF820F83}"/>
              </a:ext>
            </a:extLst>
          </p:cNvPr>
          <p:cNvSpPr>
            <a:spLocks noGrp="1"/>
          </p:cNvSpPr>
          <p:nvPr>
            <p:ph idx="1"/>
          </p:nvPr>
        </p:nvSpPr>
        <p:spPr>
          <a:xfrm>
            <a:off x="457200" y="2132856"/>
            <a:ext cx="8229600" cy="4392488"/>
          </a:xfrm>
        </p:spPr>
        <p:txBody>
          <a:bodyPr>
            <a:normAutofit fontScale="85000" lnSpcReduction="20000"/>
          </a:bodyPr>
          <a:lstStyle/>
          <a:p>
            <a:r>
              <a:rPr lang="pt-BR" dirty="0">
                <a:solidFill>
                  <a:srgbClr val="0070C0"/>
                </a:solidFill>
              </a:rPr>
              <a:t>Fatores genéticos: </a:t>
            </a:r>
            <a:r>
              <a:rPr lang="pt-BR" dirty="0"/>
              <a:t>geralmente existe HFA de mutismo seletivo ou ansiedade social. Variação genética identificada. </a:t>
            </a:r>
          </a:p>
          <a:p>
            <a:r>
              <a:rPr lang="pt-BR" dirty="0">
                <a:solidFill>
                  <a:srgbClr val="0070C0"/>
                </a:solidFill>
              </a:rPr>
              <a:t>Temperamento:</a:t>
            </a:r>
            <a:r>
              <a:rPr lang="pt-BR" dirty="0"/>
              <a:t> </a:t>
            </a:r>
            <a:r>
              <a:rPr lang="pt-BR" dirty="0">
                <a:solidFill>
                  <a:srgbClr val="00B050"/>
                </a:solidFill>
              </a:rPr>
              <a:t>inibição comportamental </a:t>
            </a:r>
            <a:r>
              <a:rPr lang="pt-BR" dirty="0"/>
              <a:t>(medo e evasão em situações desconhecidas)  </a:t>
            </a:r>
          </a:p>
          <a:p>
            <a:r>
              <a:rPr lang="pt-BR" dirty="0">
                <a:solidFill>
                  <a:srgbClr val="0070C0"/>
                </a:solidFill>
              </a:rPr>
              <a:t>Neurodesenvolvimento:</a:t>
            </a:r>
            <a:r>
              <a:rPr lang="pt-BR" dirty="0"/>
              <a:t> taxas mais elevadas de transtornos de linguagem, transtornos de eliminação e atraso motor. Pequena sobreposição com TEA e RM, mas no geral as crianças tem QI normal.</a:t>
            </a:r>
          </a:p>
          <a:p>
            <a:r>
              <a:rPr lang="pt-BR" dirty="0">
                <a:solidFill>
                  <a:srgbClr val="0070C0"/>
                </a:solidFill>
              </a:rPr>
              <a:t>Fatores ambientais: </a:t>
            </a:r>
            <a:r>
              <a:rPr lang="pt-BR" dirty="0"/>
              <a:t>crianças bilingues, início de vida escolar, mudanças de escola. </a:t>
            </a:r>
          </a:p>
          <a:p>
            <a:endParaRPr lang="pt-BR" dirty="0"/>
          </a:p>
        </p:txBody>
      </p:sp>
      <p:sp>
        <p:nvSpPr>
          <p:cNvPr id="4" name="Retângulo 3">
            <a:extLst>
              <a:ext uri="{FF2B5EF4-FFF2-40B4-BE49-F238E27FC236}">
                <a16:creationId xmlns:a16="http://schemas.microsoft.com/office/drawing/2014/main" id="{06C60682-FD65-4A53-84AE-D32628CE1AAE}"/>
              </a:ext>
            </a:extLst>
          </p:cNvPr>
          <p:cNvSpPr/>
          <p:nvPr/>
        </p:nvSpPr>
        <p:spPr>
          <a:xfrm>
            <a:off x="0" y="0"/>
            <a:ext cx="9144000" cy="1556792"/>
          </a:xfrm>
          <a:prstGeom prst="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6000" b="1" dirty="0"/>
              <a:t>Etiologia</a:t>
            </a:r>
          </a:p>
        </p:txBody>
      </p:sp>
    </p:spTree>
    <p:extLst>
      <p:ext uri="{BB962C8B-B14F-4D97-AF65-F5344CB8AC3E}">
        <p14:creationId xmlns:p14="http://schemas.microsoft.com/office/powerpoint/2010/main" val="4147015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8451294C-98E0-4B8F-85FA-868364D822E1}"/>
              </a:ext>
            </a:extLst>
          </p:cNvPr>
          <p:cNvSpPr/>
          <p:nvPr/>
        </p:nvSpPr>
        <p:spPr>
          <a:xfrm>
            <a:off x="0" y="0"/>
            <a:ext cx="9144000" cy="155679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800" b="1" dirty="0">
                <a:solidFill>
                  <a:schemeClr val="bg1"/>
                </a:solidFill>
              </a:rPr>
              <a:t>Critérios Diagnósticos</a:t>
            </a:r>
          </a:p>
        </p:txBody>
      </p:sp>
      <p:pic>
        <p:nvPicPr>
          <p:cNvPr id="7" name="Imagem 6">
            <a:extLst>
              <a:ext uri="{FF2B5EF4-FFF2-40B4-BE49-F238E27FC236}">
                <a16:creationId xmlns:a16="http://schemas.microsoft.com/office/drawing/2014/main" id="{9B258749-D329-4FD8-9655-CD9F6CDF60C5}"/>
              </a:ext>
            </a:extLst>
          </p:cNvPr>
          <p:cNvPicPr>
            <a:picLocks noChangeAspect="1"/>
          </p:cNvPicPr>
          <p:nvPr/>
        </p:nvPicPr>
        <p:blipFill>
          <a:blip r:embed="rId3"/>
          <a:stretch>
            <a:fillRect/>
          </a:stretch>
        </p:blipFill>
        <p:spPr>
          <a:xfrm>
            <a:off x="10017" y="4227559"/>
            <a:ext cx="9144000" cy="2524578"/>
          </a:xfrm>
          <a:prstGeom prst="rect">
            <a:avLst/>
          </a:prstGeom>
        </p:spPr>
      </p:pic>
      <p:pic>
        <p:nvPicPr>
          <p:cNvPr id="8" name="Imagem 7">
            <a:extLst>
              <a:ext uri="{FF2B5EF4-FFF2-40B4-BE49-F238E27FC236}">
                <a16:creationId xmlns:a16="http://schemas.microsoft.com/office/drawing/2014/main" id="{4426E550-69ED-4155-8EB8-2BC97B6A95EB}"/>
              </a:ext>
            </a:extLst>
          </p:cNvPr>
          <p:cNvPicPr>
            <a:picLocks noChangeAspect="1"/>
          </p:cNvPicPr>
          <p:nvPr/>
        </p:nvPicPr>
        <p:blipFill>
          <a:blip r:embed="rId4"/>
          <a:stretch>
            <a:fillRect/>
          </a:stretch>
        </p:blipFill>
        <p:spPr>
          <a:xfrm>
            <a:off x="10017" y="1556792"/>
            <a:ext cx="9133983" cy="2376264"/>
          </a:xfrm>
          <a:prstGeom prst="rect">
            <a:avLst/>
          </a:prstGeom>
        </p:spPr>
      </p:pic>
    </p:spTree>
    <p:extLst>
      <p:ext uri="{BB962C8B-B14F-4D97-AF65-F5344CB8AC3E}">
        <p14:creationId xmlns:p14="http://schemas.microsoft.com/office/powerpoint/2010/main" val="81952246"/>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013D895-FF10-4664-9690-6CD5480E41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Moderno</Template>
  <TotalTime>5015</TotalTime>
  <Words>1661</Words>
  <Application>Microsoft Office PowerPoint</Application>
  <PresentationFormat>Apresentação na tela (4:3)</PresentationFormat>
  <Paragraphs>145</Paragraphs>
  <Slides>28</Slides>
  <Notes>7</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28</vt:i4>
      </vt:variant>
    </vt:vector>
  </HeadingPairs>
  <TitlesOfParts>
    <vt:vector size="32" baseType="lpstr">
      <vt:lpstr>Arial</vt:lpstr>
      <vt:lpstr>Calibri</vt:lpstr>
      <vt:lpstr>Lucida Handwriting</vt:lpstr>
      <vt:lpstr>Tema do Office</vt:lpstr>
      <vt:lpstr>MUTISMO SELETIVO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VÍDEOS</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Funções Executivas e o Desenvolvimento Emocional</dc:title>
  <dc:creator>Lívia Eugênio</dc:creator>
  <cp:keywords/>
  <cp:lastModifiedBy>Lívia Eugênio</cp:lastModifiedBy>
  <cp:revision>253</cp:revision>
  <dcterms:created xsi:type="dcterms:W3CDTF">2017-08-24T22:31:57Z</dcterms:created>
  <dcterms:modified xsi:type="dcterms:W3CDTF">2017-09-02T12:04:11Z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TC300077509990</vt:lpwstr>
  </property>
</Properties>
</file>